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sldIdLst>
    <p:sldId id="256" r:id="rId4"/>
  </p:sldIdLst>
  <p:sldSz cx="51206400" cy="32918400"/>
  <p:notesSz cx="6858000" cy="9144000"/>
  <p:defaultTextStyle>
    <a:defPPr>
      <a:defRPr lang="en-US"/>
    </a:defPPr>
    <a:lvl1pPr algn="l" defTabSz="5014913" rtl="0" fontAlgn="base">
      <a:spcBef>
        <a:spcPct val="0"/>
      </a:spcBef>
      <a:spcAft>
        <a:spcPct val="0"/>
      </a:spcAft>
      <a:defRPr sz="98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2506663" indent="-2049463" algn="l" defTabSz="5014913" rtl="0" fontAlgn="base">
      <a:spcBef>
        <a:spcPct val="0"/>
      </a:spcBef>
      <a:spcAft>
        <a:spcPct val="0"/>
      </a:spcAft>
      <a:defRPr sz="98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5014913" indent="-4100513" algn="l" defTabSz="5014913" rtl="0" fontAlgn="base">
      <a:spcBef>
        <a:spcPct val="0"/>
      </a:spcBef>
      <a:spcAft>
        <a:spcPct val="0"/>
      </a:spcAft>
      <a:defRPr sz="98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7523163" indent="-6151563" algn="l" defTabSz="5014913" rtl="0" fontAlgn="base">
      <a:spcBef>
        <a:spcPct val="0"/>
      </a:spcBef>
      <a:spcAft>
        <a:spcPct val="0"/>
      </a:spcAft>
      <a:defRPr sz="98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0031413" indent="-8202613" algn="l" defTabSz="5014913" rtl="0" fontAlgn="base">
      <a:spcBef>
        <a:spcPct val="0"/>
      </a:spcBef>
      <a:spcAft>
        <a:spcPct val="0"/>
      </a:spcAft>
      <a:defRPr sz="98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98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98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98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98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240" autoAdjust="0"/>
    <p:restoredTop sz="95678" autoAdjust="0"/>
  </p:normalViewPr>
  <p:slideViewPr>
    <p:cSldViewPr snapToGrid="0" snapToObjects="1" showGuides="1">
      <p:cViewPr>
        <p:scale>
          <a:sx n="50" d="100"/>
          <a:sy n="50" d="100"/>
        </p:scale>
        <p:origin x="8256" y="4602"/>
      </p:cViewPr>
      <p:guideLst>
        <p:guide orient="horz" pos="3318"/>
        <p:guide orient="horz" pos="288"/>
        <p:guide orient="horz" pos="20160"/>
        <p:guide orient="horz"/>
        <p:guide pos="678"/>
        <p:guide pos="315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501588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501588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4766A8-2453-4D11-B0DC-C50DB852D1DA}" type="datetimeFigureOut">
              <a:rPr lang="en-US"/>
              <a:pPr>
                <a:defRPr/>
              </a:pPr>
              <a:t>4/19/2012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685800"/>
            <a:ext cx="5334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501588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501588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64C5C9-8908-41AA-A679-DA3363EBEE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86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5014913" rtl="0" eaLnBrk="0" fontAlgn="base" hangingPunct="0">
      <a:spcBef>
        <a:spcPct val="30000"/>
      </a:spcBef>
      <a:spcAft>
        <a:spcPct val="0"/>
      </a:spcAft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2506663" algn="l" defTabSz="5014913" rtl="0" eaLnBrk="0" fontAlgn="base" hangingPunct="0">
      <a:spcBef>
        <a:spcPct val="30000"/>
      </a:spcBef>
      <a:spcAft>
        <a:spcPct val="0"/>
      </a:spcAft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5014913" algn="l" defTabSz="5014913" rtl="0" eaLnBrk="0" fontAlgn="base" hangingPunct="0">
      <a:spcBef>
        <a:spcPct val="30000"/>
      </a:spcBef>
      <a:spcAft>
        <a:spcPct val="0"/>
      </a:spcAft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7523163" algn="l" defTabSz="5014913" rtl="0" eaLnBrk="0" fontAlgn="base" hangingPunct="0">
      <a:spcBef>
        <a:spcPct val="30000"/>
      </a:spcBef>
      <a:spcAft>
        <a:spcPct val="0"/>
      </a:spcAft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10031413" algn="l" defTabSz="5014913" rtl="0" eaLnBrk="0" fontAlgn="base" hangingPunct="0">
      <a:spcBef>
        <a:spcPct val="30000"/>
      </a:spcBef>
      <a:spcAft>
        <a:spcPct val="0"/>
      </a:spcAft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12539716" algn="l" defTabSz="501588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5047660" algn="l" defTabSz="501588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7555602" algn="l" defTabSz="501588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20063546" algn="l" defTabSz="501588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54884" y="6420045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076062" y="5507184"/>
            <a:ext cx="11723688" cy="857368"/>
          </a:xfrm>
          <a:prstGeom prst="rect">
            <a:avLst/>
          </a:prstGeom>
          <a:noFill/>
        </p:spPr>
        <p:txBody>
          <a:bodyPr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1066800" y="1143000"/>
            <a:ext cx="5156200" cy="2514600"/>
          </a:xfrm>
          <a:prstGeom prst="rect">
            <a:avLst/>
          </a:prstGeom>
        </p:spPr>
        <p:txBody>
          <a:bodyPr lIns="104498" tIns="52248" rIns="104498" bIns="52248" anchor="ctr"/>
          <a:lstStyle>
            <a:lvl1pPr algn="ctr">
              <a:buNone/>
              <a:defRPr sz="4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44983400" y="1219200"/>
            <a:ext cx="5156200" cy="2514600"/>
          </a:xfrm>
          <a:prstGeom prst="rect">
            <a:avLst/>
          </a:prstGeom>
        </p:spPr>
        <p:txBody>
          <a:bodyPr lIns="104498" tIns="52248" rIns="104498" bIns="52248" anchor="ctr"/>
          <a:lstStyle>
            <a:lvl1pPr algn="ctr">
              <a:buNone/>
              <a:defRPr sz="4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1076062" y="14461896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13518359" y="6412107"/>
            <a:ext cx="11723686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13518358" y="5507184"/>
            <a:ext cx="11723688" cy="857368"/>
          </a:xfrm>
          <a:prstGeom prst="rect">
            <a:avLst/>
          </a:prstGeom>
          <a:noFill/>
        </p:spPr>
        <p:txBody>
          <a:bodyPr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25968063" y="6420045"/>
            <a:ext cx="11723686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/>
          </p:nvPr>
        </p:nvSpPr>
        <p:spPr>
          <a:xfrm>
            <a:off x="25958800" y="5507184"/>
            <a:ext cx="11734800" cy="857368"/>
          </a:xfrm>
          <a:prstGeom prst="rect">
            <a:avLst/>
          </a:prstGeom>
          <a:noFill/>
        </p:spPr>
        <p:txBody>
          <a:bodyPr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38414201" y="5507184"/>
            <a:ext cx="1172152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38414201" y="6420045"/>
            <a:ext cx="1172152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38414201" y="14522120"/>
            <a:ext cx="1172152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/>
          </p:nvPr>
        </p:nvSpPr>
        <p:spPr>
          <a:xfrm>
            <a:off x="38411265" y="15427043"/>
            <a:ext cx="11727392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38414201" y="25928784"/>
            <a:ext cx="1172152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/>
          </p:nvPr>
        </p:nvSpPr>
        <p:spPr>
          <a:xfrm>
            <a:off x="38411265" y="26833707"/>
            <a:ext cx="11727392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/>
          </p:nvPr>
        </p:nvSpPr>
        <p:spPr>
          <a:xfrm>
            <a:off x="-12122486" y="19831050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/>
          </p:nvPr>
        </p:nvSpPr>
        <p:spPr>
          <a:xfrm>
            <a:off x="1096448" y="15367193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/>
          </p:nvPr>
        </p:nvSpPr>
        <p:spPr>
          <a:xfrm>
            <a:off x="-12122486" y="19831050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/>
          </p:nvPr>
        </p:nvSpPr>
        <p:spPr>
          <a:xfrm>
            <a:off x="-12122486" y="19831050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/>
          </p:nvPr>
        </p:nvSpPr>
        <p:spPr>
          <a:xfrm>
            <a:off x="-12122486" y="19831050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/>
          </p:nvPr>
        </p:nvSpPr>
        <p:spPr>
          <a:xfrm>
            <a:off x="-12122486" y="19831050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/>
          </p:nvPr>
        </p:nvSpPr>
        <p:spPr>
          <a:xfrm>
            <a:off x="-12122486" y="19831050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/>
          </p:nvPr>
        </p:nvSpPr>
        <p:spPr>
          <a:xfrm>
            <a:off x="-12122486" y="19831050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/>
          </p:nvPr>
        </p:nvSpPr>
        <p:spPr>
          <a:xfrm>
            <a:off x="-12122486" y="19831050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/>
          </p:nvPr>
        </p:nvSpPr>
        <p:spPr>
          <a:xfrm>
            <a:off x="-12122486" y="19831050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/>
          </p:nvPr>
        </p:nvSpPr>
        <p:spPr>
          <a:xfrm>
            <a:off x="-12122486" y="19831050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/>
          </p:nvPr>
        </p:nvSpPr>
        <p:spPr>
          <a:xfrm>
            <a:off x="-12122486" y="19831050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/>
          </p:nvPr>
        </p:nvSpPr>
        <p:spPr>
          <a:xfrm>
            <a:off x="-12122486" y="19831050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/>
          </p:nvPr>
        </p:nvSpPr>
        <p:spPr>
          <a:xfrm>
            <a:off x="-12122486" y="19831050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/>
          </p:nvPr>
        </p:nvSpPr>
        <p:spPr>
          <a:xfrm>
            <a:off x="-12122486" y="19831050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/>
          </p:nvPr>
        </p:nvSpPr>
        <p:spPr>
          <a:xfrm>
            <a:off x="-12122486" y="19831050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6733309" y="3318347"/>
            <a:ext cx="37739782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6733309" y="2038187"/>
            <a:ext cx="37739782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6733309" y="400213"/>
            <a:ext cx="37739782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74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54885" y="6420045"/>
            <a:ext cx="1585649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076061" y="5515122"/>
            <a:ext cx="15835314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1066800" y="1143000"/>
            <a:ext cx="5156200" cy="2514600"/>
          </a:xfrm>
          <a:prstGeom prst="rect">
            <a:avLst/>
          </a:prstGeom>
        </p:spPr>
        <p:txBody>
          <a:bodyPr lIns="104498" tIns="52248" rIns="104498" bIns="52248" anchor="ctr"/>
          <a:lstStyle>
            <a:lvl1pPr algn="ctr">
              <a:buNone/>
              <a:defRPr sz="4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44983400" y="1219200"/>
            <a:ext cx="5156200" cy="2514600"/>
          </a:xfrm>
          <a:prstGeom prst="rect">
            <a:avLst/>
          </a:prstGeom>
        </p:spPr>
        <p:txBody>
          <a:bodyPr lIns="104498" tIns="52248" rIns="104498" bIns="52248" anchor="ctr"/>
          <a:lstStyle>
            <a:lvl1pPr algn="ctr">
              <a:buNone/>
              <a:defRPr sz="4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1076061" y="18319649"/>
            <a:ext cx="15858342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1099092" y="17492356"/>
            <a:ext cx="15835312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17679990" y="21674253"/>
            <a:ext cx="15833456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17679990" y="20822790"/>
            <a:ext cx="15833456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17689252" y="6420045"/>
            <a:ext cx="15833456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/>
          </p:nvPr>
        </p:nvSpPr>
        <p:spPr>
          <a:xfrm>
            <a:off x="17679989" y="5515122"/>
            <a:ext cx="15842722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34295031" y="5515122"/>
            <a:ext cx="1583870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34295031" y="6420045"/>
            <a:ext cx="1583870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34295031" y="17460248"/>
            <a:ext cx="1583870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/>
          </p:nvPr>
        </p:nvSpPr>
        <p:spPr>
          <a:xfrm>
            <a:off x="34292096" y="18406735"/>
            <a:ext cx="1584457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34295031" y="25928784"/>
            <a:ext cx="1583870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/>
          </p:nvPr>
        </p:nvSpPr>
        <p:spPr>
          <a:xfrm>
            <a:off x="34292096" y="26833707"/>
            <a:ext cx="1584457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8" name="Text Placeholder 5"/>
          <p:cNvSpPr>
            <a:spLocks noGrp="1"/>
          </p:cNvSpPr>
          <p:nvPr>
            <p:ph type="body" sz="quarter" idx="95"/>
          </p:nvPr>
        </p:nvSpPr>
        <p:spPr>
          <a:xfrm>
            <a:off x="-16203130" y="17806905"/>
            <a:ext cx="15837408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07"/>
          </p:nvPr>
        </p:nvSpPr>
        <p:spPr>
          <a:xfrm>
            <a:off x="-16210538" y="21847515"/>
            <a:ext cx="1583740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2" name="Text Placeholder 3"/>
          <p:cNvSpPr>
            <a:spLocks noGrp="1"/>
          </p:cNvSpPr>
          <p:nvPr>
            <p:ph type="body" sz="quarter" idx="116"/>
          </p:nvPr>
        </p:nvSpPr>
        <p:spPr>
          <a:xfrm>
            <a:off x="-16210538" y="21847515"/>
            <a:ext cx="1583740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4" name="Text Placeholder 3"/>
          <p:cNvSpPr>
            <a:spLocks noGrp="1"/>
          </p:cNvSpPr>
          <p:nvPr>
            <p:ph type="body" sz="quarter" idx="117"/>
          </p:nvPr>
        </p:nvSpPr>
        <p:spPr>
          <a:xfrm>
            <a:off x="-16210538" y="21847515"/>
            <a:ext cx="1583740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5" name="Text Placeholder 3"/>
          <p:cNvSpPr>
            <a:spLocks noGrp="1"/>
          </p:cNvSpPr>
          <p:nvPr>
            <p:ph type="body" sz="quarter" idx="118"/>
          </p:nvPr>
        </p:nvSpPr>
        <p:spPr>
          <a:xfrm>
            <a:off x="-16210538" y="21847515"/>
            <a:ext cx="1583740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7" name="Text Placeholder 3"/>
          <p:cNvSpPr>
            <a:spLocks noGrp="1"/>
          </p:cNvSpPr>
          <p:nvPr>
            <p:ph type="body" sz="quarter" idx="119"/>
          </p:nvPr>
        </p:nvSpPr>
        <p:spPr>
          <a:xfrm>
            <a:off x="-16210538" y="21847515"/>
            <a:ext cx="1583740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8" name="Text Placeholder 3"/>
          <p:cNvSpPr>
            <a:spLocks noGrp="1"/>
          </p:cNvSpPr>
          <p:nvPr>
            <p:ph type="body" sz="quarter" idx="120"/>
          </p:nvPr>
        </p:nvSpPr>
        <p:spPr>
          <a:xfrm>
            <a:off x="-16210538" y="21847515"/>
            <a:ext cx="1583740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0" name="Text Placeholder 3"/>
          <p:cNvSpPr>
            <a:spLocks noGrp="1"/>
          </p:cNvSpPr>
          <p:nvPr>
            <p:ph type="body" sz="quarter" idx="121"/>
          </p:nvPr>
        </p:nvSpPr>
        <p:spPr>
          <a:xfrm>
            <a:off x="-16210538" y="21847515"/>
            <a:ext cx="1583740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1" name="Text Placeholder 3"/>
          <p:cNvSpPr>
            <a:spLocks noGrp="1"/>
          </p:cNvSpPr>
          <p:nvPr>
            <p:ph type="body" sz="quarter" idx="122"/>
          </p:nvPr>
        </p:nvSpPr>
        <p:spPr>
          <a:xfrm>
            <a:off x="-16210538" y="21847515"/>
            <a:ext cx="1583740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23"/>
          </p:nvPr>
        </p:nvSpPr>
        <p:spPr>
          <a:xfrm>
            <a:off x="-16210538" y="21847515"/>
            <a:ext cx="1583740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24"/>
          </p:nvPr>
        </p:nvSpPr>
        <p:spPr>
          <a:xfrm>
            <a:off x="-16210538" y="21847515"/>
            <a:ext cx="1583740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25"/>
          </p:nvPr>
        </p:nvSpPr>
        <p:spPr>
          <a:xfrm>
            <a:off x="-16210538" y="21847515"/>
            <a:ext cx="1583740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5" name="Picture Placeholder 13"/>
          <p:cNvSpPr>
            <a:spLocks noGrp="1"/>
          </p:cNvSpPr>
          <p:nvPr>
            <p:ph type="pic" sz="quarter" idx="115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06" name="Picture Placeholder 13"/>
          <p:cNvSpPr>
            <a:spLocks noGrp="1"/>
          </p:cNvSpPr>
          <p:nvPr>
            <p:ph type="pic" sz="quarter" idx="126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07" name="Picture Placeholder 13"/>
          <p:cNvSpPr>
            <a:spLocks noGrp="1"/>
          </p:cNvSpPr>
          <p:nvPr>
            <p:ph type="pic" sz="quarter" idx="127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08" name="Picture Placeholder 13"/>
          <p:cNvSpPr>
            <a:spLocks noGrp="1"/>
          </p:cNvSpPr>
          <p:nvPr>
            <p:ph type="pic" sz="quarter" idx="128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09" name="Picture Placeholder 13"/>
          <p:cNvSpPr>
            <a:spLocks noGrp="1"/>
          </p:cNvSpPr>
          <p:nvPr>
            <p:ph type="pic" sz="quarter" idx="129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0" name="Picture Placeholder 13"/>
          <p:cNvSpPr>
            <a:spLocks noGrp="1"/>
          </p:cNvSpPr>
          <p:nvPr>
            <p:ph type="pic" sz="quarter" idx="130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1" name="Picture Placeholder 13"/>
          <p:cNvSpPr>
            <a:spLocks noGrp="1"/>
          </p:cNvSpPr>
          <p:nvPr>
            <p:ph type="pic" sz="quarter" idx="131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4" name="Picture Placeholder 13"/>
          <p:cNvSpPr>
            <a:spLocks noGrp="1"/>
          </p:cNvSpPr>
          <p:nvPr>
            <p:ph type="pic" sz="quarter" idx="132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5" name="Picture Placeholder 13"/>
          <p:cNvSpPr>
            <a:spLocks noGrp="1"/>
          </p:cNvSpPr>
          <p:nvPr>
            <p:ph type="pic" sz="quarter" idx="133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6" name="Picture Placeholder 13"/>
          <p:cNvSpPr>
            <a:spLocks noGrp="1"/>
          </p:cNvSpPr>
          <p:nvPr>
            <p:ph type="pic" sz="quarter" idx="134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7" name="Picture Placeholder 13"/>
          <p:cNvSpPr>
            <a:spLocks noGrp="1"/>
          </p:cNvSpPr>
          <p:nvPr>
            <p:ph type="pic" sz="quarter" idx="135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8" name="Text Placeholder 5"/>
          <p:cNvSpPr>
            <a:spLocks noGrp="1"/>
          </p:cNvSpPr>
          <p:nvPr>
            <p:ph type="body" sz="quarter" idx="136"/>
          </p:nvPr>
        </p:nvSpPr>
        <p:spPr>
          <a:xfrm>
            <a:off x="-16203130" y="17806905"/>
            <a:ext cx="15837408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9" name="Text Placeholder 5"/>
          <p:cNvSpPr>
            <a:spLocks noGrp="1"/>
          </p:cNvSpPr>
          <p:nvPr>
            <p:ph type="body" sz="quarter" idx="137"/>
          </p:nvPr>
        </p:nvSpPr>
        <p:spPr>
          <a:xfrm>
            <a:off x="-16203130" y="17806905"/>
            <a:ext cx="15837408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0" name="Text Placeholder 5"/>
          <p:cNvSpPr>
            <a:spLocks noGrp="1"/>
          </p:cNvSpPr>
          <p:nvPr>
            <p:ph type="body" sz="quarter" idx="138"/>
          </p:nvPr>
        </p:nvSpPr>
        <p:spPr>
          <a:xfrm>
            <a:off x="-16203130" y="17806905"/>
            <a:ext cx="15837408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1" name="Text Placeholder 5"/>
          <p:cNvSpPr>
            <a:spLocks noGrp="1"/>
          </p:cNvSpPr>
          <p:nvPr>
            <p:ph type="body" sz="quarter" idx="139"/>
          </p:nvPr>
        </p:nvSpPr>
        <p:spPr>
          <a:xfrm>
            <a:off x="-16203130" y="17806905"/>
            <a:ext cx="15837408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140"/>
          </p:nvPr>
        </p:nvSpPr>
        <p:spPr>
          <a:xfrm>
            <a:off x="-16203130" y="17806905"/>
            <a:ext cx="15837408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3" name="Text Placeholder 5"/>
          <p:cNvSpPr>
            <a:spLocks noGrp="1"/>
          </p:cNvSpPr>
          <p:nvPr>
            <p:ph type="body" sz="quarter" idx="141"/>
          </p:nvPr>
        </p:nvSpPr>
        <p:spPr>
          <a:xfrm>
            <a:off x="-16203130" y="17806905"/>
            <a:ext cx="15837408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4" name="Text Placeholder 5"/>
          <p:cNvSpPr>
            <a:spLocks noGrp="1"/>
          </p:cNvSpPr>
          <p:nvPr>
            <p:ph type="body" sz="quarter" idx="142"/>
          </p:nvPr>
        </p:nvSpPr>
        <p:spPr>
          <a:xfrm>
            <a:off x="-16203130" y="17806905"/>
            <a:ext cx="15837408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5" name="Text Placeholder 5"/>
          <p:cNvSpPr>
            <a:spLocks noGrp="1"/>
          </p:cNvSpPr>
          <p:nvPr>
            <p:ph type="body" sz="quarter" idx="143"/>
          </p:nvPr>
        </p:nvSpPr>
        <p:spPr>
          <a:xfrm>
            <a:off x="-16203130" y="17806905"/>
            <a:ext cx="15837408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6" name="Text Placeholder 5"/>
          <p:cNvSpPr>
            <a:spLocks noGrp="1"/>
          </p:cNvSpPr>
          <p:nvPr>
            <p:ph type="body" sz="quarter" idx="144"/>
          </p:nvPr>
        </p:nvSpPr>
        <p:spPr>
          <a:xfrm>
            <a:off x="-16203130" y="17806905"/>
            <a:ext cx="15837408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7" name="Text Placeholder 5"/>
          <p:cNvSpPr>
            <a:spLocks noGrp="1"/>
          </p:cNvSpPr>
          <p:nvPr>
            <p:ph type="body" sz="quarter" idx="145"/>
          </p:nvPr>
        </p:nvSpPr>
        <p:spPr>
          <a:xfrm>
            <a:off x="-16203130" y="17806905"/>
            <a:ext cx="15837408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8" name="Text Placeholder 5"/>
          <p:cNvSpPr>
            <a:spLocks noGrp="1"/>
          </p:cNvSpPr>
          <p:nvPr>
            <p:ph type="body" sz="quarter" idx="146"/>
          </p:nvPr>
        </p:nvSpPr>
        <p:spPr>
          <a:xfrm>
            <a:off x="-16203130" y="17806905"/>
            <a:ext cx="15837408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9" name="Text Placeholder 5"/>
          <p:cNvSpPr>
            <a:spLocks noGrp="1"/>
          </p:cNvSpPr>
          <p:nvPr>
            <p:ph type="body" sz="quarter" idx="147"/>
          </p:nvPr>
        </p:nvSpPr>
        <p:spPr>
          <a:xfrm>
            <a:off x="-16203130" y="17806905"/>
            <a:ext cx="15837408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0" name="Text Placeholder 5"/>
          <p:cNvSpPr>
            <a:spLocks noGrp="1"/>
          </p:cNvSpPr>
          <p:nvPr>
            <p:ph type="body" sz="quarter" idx="148"/>
          </p:nvPr>
        </p:nvSpPr>
        <p:spPr>
          <a:xfrm>
            <a:off x="-16203130" y="17806905"/>
            <a:ext cx="15837408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1" name="Text Placeholder 5"/>
          <p:cNvSpPr>
            <a:spLocks noGrp="1"/>
          </p:cNvSpPr>
          <p:nvPr>
            <p:ph type="body" sz="quarter" idx="149"/>
          </p:nvPr>
        </p:nvSpPr>
        <p:spPr>
          <a:xfrm>
            <a:off x="-16203130" y="17806905"/>
            <a:ext cx="15837408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0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6733309" y="3318347"/>
            <a:ext cx="37739782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1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6733309" y="2038187"/>
            <a:ext cx="37739782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3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6733309" y="400213"/>
            <a:ext cx="37739782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252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54884" y="6332959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076062" y="5430015"/>
            <a:ext cx="11723688" cy="857368"/>
          </a:xfrm>
          <a:prstGeom prst="rect">
            <a:avLst/>
          </a:prstGeom>
          <a:noFill/>
        </p:spPr>
        <p:txBody>
          <a:bodyPr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1066800" y="1143000"/>
            <a:ext cx="5156200" cy="2514600"/>
          </a:xfrm>
          <a:prstGeom prst="rect">
            <a:avLst/>
          </a:prstGeom>
        </p:spPr>
        <p:txBody>
          <a:bodyPr lIns="104498" tIns="52248" rIns="104498" bIns="52248" anchor="ctr"/>
          <a:lstStyle>
            <a:lvl1pPr algn="ctr">
              <a:buNone/>
              <a:defRPr sz="4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44983400" y="1219200"/>
            <a:ext cx="5156200" cy="2514600"/>
          </a:xfrm>
          <a:prstGeom prst="rect">
            <a:avLst/>
          </a:prstGeom>
        </p:spPr>
        <p:txBody>
          <a:bodyPr lIns="104498" tIns="52248" rIns="104498" bIns="52248" anchor="ctr"/>
          <a:lstStyle>
            <a:lvl1pPr algn="ctr">
              <a:buNone/>
              <a:defRPr sz="4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1053032" y="15332732"/>
            <a:ext cx="1173480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1076062" y="1442033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13559921" y="6325021"/>
            <a:ext cx="2417339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13518358" y="5430015"/>
            <a:ext cx="24173392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13518358" y="22141965"/>
            <a:ext cx="24173392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/>
          </p:nvPr>
        </p:nvSpPr>
        <p:spPr>
          <a:xfrm>
            <a:off x="13518356" y="21282564"/>
            <a:ext cx="24173392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38454424" y="5430015"/>
            <a:ext cx="1172152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38454424" y="6332959"/>
            <a:ext cx="11721520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38454424" y="14480556"/>
            <a:ext cx="1172152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/>
          </p:nvPr>
        </p:nvSpPr>
        <p:spPr>
          <a:xfrm>
            <a:off x="38451488" y="15339957"/>
            <a:ext cx="11727392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38454424" y="25887220"/>
            <a:ext cx="1172152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/>
          </p:nvPr>
        </p:nvSpPr>
        <p:spPr>
          <a:xfrm>
            <a:off x="38451488" y="26790164"/>
            <a:ext cx="11727392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391866" indent="-391866">
              <a:buNone/>
              <a:defRPr sz="280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0" name="Text Placeholder 5"/>
          <p:cNvSpPr>
            <a:spLocks noGrp="1"/>
          </p:cNvSpPr>
          <p:nvPr>
            <p:ph type="body" sz="quarter" idx="95"/>
          </p:nvPr>
        </p:nvSpPr>
        <p:spPr>
          <a:xfrm>
            <a:off x="-12122486" y="1995574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07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2" name="Text Placeholder 3"/>
          <p:cNvSpPr>
            <a:spLocks noGrp="1"/>
          </p:cNvSpPr>
          <p:nvPr>
            <p:ph type="body" sz="quarter" idx="116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3" name="Text Placeholder 3"/>
          <p:cNvSpPr>
            <a:spLocks noGrp="1"/>
          </p:cNvSpPr>
          <p:nvPr>
            <p:ph type="body" sz="quarter" idx="117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4" name="Text Placeholder 3"/>
          <p:cNvSpPr>
            <a:spLocks noGrp="1"/>
          </p:cNvSpPr>
          <p:nvPr>
            <p:ph type="body" sz="quarter" idx="118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5" name="Text Placeholder 3"/>
          <p:cNvSpPr>
            <a:spLocks noGrp="1"/>
          </p:cNvSpPr>
          <p:nvPr>
            <p:ph type="body" sz="quarter" idx="119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6" name="Text Placeholder 3"/>
          <p:cNvSpPr>
            <a:spLocks noGrp="1"/>
          </p:cNvSpPr>
          <p:nvPr>
            <p:ph type="body" sz="quarter" idx="120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7" name="Text Placeholder 3"/>
          <p:cNvSpPr>
            <a:spLocks noGrp="1"/>
          </p:cNvSpPr>
          <p:nvPr>
            <p:ph type="body" sz="quarter" idx="121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8" name="Text Placeholder 3"/>
          <p:cNvSpPr>
            <a:spLocks noGrp="1"/>
          </p:cNvSpPr>
          <p:nvPr>
            <p:ph type="body" sz="quarter" idx="122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9" name="Text Placeholder 3"/>
          <p:cNvSpPr>
            <a:spLocks noGrp="1"/>
          </p:cNvSpPr>
          <p:nvPr>
            <p:ph type="body" sz="quarter" idx="123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1" name="Text Placeholder 3"/>
          <p:cNvSpPr>
            <a:spLocks noGrp="1"/>
          </p:cNvSpPr>
          <p:nvPr>
            <p:ph type="body" sz="quarter" idx="124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25"/>
          </p:nvPr>
        </p:nvSpPr>
        <p:spPr>
          <a:xfrm>
            <a:off x="-12129894" y="23604281"/>
            <a:ext cx="11732948" cy="958478"/>
          </a:xfrm>
          <a:prstGeom prst="rect">
            <a:avLst/>
          </a:prstGeom>
        </p:spPr>
        <p:txBody>
          <a:bodyPr wrap="square" lIns="261244" tIns="261244" rIns="261244" bIns="261244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698086" indent="-653110">
              <a:defRPr sz="2800">
                <a:latin typeface="Trebuchet MS" pitchFamily="34" charset="0"/>
              </a:defRPr>
            </a:lvl2pPr>
            <a:lvl3pPr marL="2351196" indent="-653110">
              <a:defRPr sz="2800">
                <a:latin typeface="Trebuchet MS" pitchFamily="34" charset="0"/>
              </a:defRPr>
            </a:lvl3pPr>
            <a:lvl4pPr marL="3069618" indent="-718422">
              <a:defRPr sz="2800">
                <a:latin typeface="Trebuchet MS" pitchFamily="34" charset="0"/>
              </a:defRPr>
            </a:lvl4pPr>
            <a:lvl5pPr marL="3592106" indent="-522488">
              <a:defRPr sz="2800">
                <a:latin typeface="Trebuchet M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3" name="Picture Placeholder 13"/>
          <p:cNvSpPr>
            <a:spLocks noGrp="1"/>
          </p:cNvSpPr>
          <p:nvPr>
            <p:ph type="pic" sz="quarter" idx="115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4" name="Picture Placeholder 13"/>
          <p:cNvSpPr>
            <a:spLocks noGrp="1"/>
          </p:cNvSpPr>
          <p:nvPr>
            <p:ph type="pic" sz="quarter" idx="126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5" name="Picture Placeholder 13"/>
          <p:cNvSpPr>
            <a:spLocks noGrp="1"/>
          </p:cNvSpPr>
          <p:nvPr>
            <p:ph type="pic" sz="quarter" idx="127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6" name="Picture Placeholder 13"/>
          <p:cNvSpPr>
            <a:spLocks noGrp="1"/>
          </p:cNvSpPr>
          <p:nvPr>
            <p:ph type="pic" sz="quarter" idx="128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7" name="Picture Placeholder 13"/>
          <p:cNvSpPr>
            <a:spLocks noGrp="1"/>
          </p:cNvSpPr>
          <p:nvPr>
            <p:ph type="pic" sz="quarter" idx="129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8" name="Picture Placeholder 13"/>
          <p:cNvSpPr>
            <a:spLocks noGrp="1"/>
          </p:cNvSpPr>
          <p:nvPr>
            <p:ph type="pic" sz="quarter" idx="130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9" name="Picture Placeholder 13"/>
          <p:cNvSpPr>
            <a:spLocks noGrp="1"/>
          </p:cNvSpPr>
          <p:nvPr>
            <p:ph type="pic" sz="quarter" idx="131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0" name="Picture Placeholder 13"/>
          <p:cNvSpPr>
            <a:spLocks noGrp="1"/>
          </p:cNvSpPr>
          <p:nvPr>
            <p:ph type="pic" sz="quarter" idx="132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/>
          </p:nvPr>
        </p:nvSpPr>
        <p:spPr>
          <a:xfrm>
            <a:off x="-9095891" y="27163893"/>
            <a:ext cx="5255414" cy="370414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104498" tIns="52248" rIns="104498" bIns="52248" anchor="ctr"/>
          <a:lstStyle>
            <a:lvl1pPr marL="0" indent="0" algn="ctr">
              <a:buNone/>
              <a:defRPr sz="4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/>
          </p:nvPr>
        </p:nvSpPr>
        <p:spPr>
          <a:xfrm>
            <a:off x="-12122486" y="1995574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/>
          </p:nvPr>
        </p:nvSpPr>
        <p:spPr>
          <a:xfrm>
            <a:off x="-12122486" y="1995574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/>
          </p:nvPr>
        </p:nvSpPr>
        <p:spPr>
          <a:xfrm>
            <a:off x="-12122486" y="1995574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/>
          </p:nvPr>
        </p:nvSpPr>
        <p:spPr>
          <a:xfrm>
            <a:off x="-12122486" y="1995574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/>
          </p:nvPr>
        </p:nvSpPr>
        <p:spPr>
          <a:xfrm>
            <a:off x="-12122486" y="1995574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/>
          </p:nvPr>
        </p:nvSpPr>
        <p:spPr>
          <a:xfrm>
            <a:off x="-12122486" y="1995574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/>
          </p:nvPr>
        </p:nvSpPr>
        <p:spPr>
          <a:xfrm>
            <a:off x="-12122486" y="1995574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/>
          </p:nvPr>
        </p:nvSpPr>
        <p:spPr>
          <a:xfrm>
            <a:off x="-12122486" y="1995574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0" name="Text Placeholder 5"/>
          <p:cNvSpPr>
            <a:spLocks noGrp="1"/>
          </p:cNvSpPr>
          <p:nvPr>
            <p:ph type="body" sz="quarter" idx="144"/>
          </p:nvPr>
        </p:nvSpPr>
        <p:spPr>
          <a:xfrm>
            <a:off x="-12122486" y="1995574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1" name="Text Placeholder 5"/>
          <p:cNvSpPr>
            <a:spLocks noGrp="1"/>
          </p:cNvSpPr>
          <p:nvPr>
            <p:ph type="body" sz="quarter" idx="145"/>
          </p:nvPr>
        </p:nvSpPr>
        <p:spPr>
          <a:xfrm>
            <a:off x="-12122486" y="1995574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146"/>
          </p:nvPr>
        </p:nvSpPr>
        <p:spPr>
          <a:xfrm>
            <a:off x="-12122486" y="1995574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3" name="Text Placeholder 5"/>
          <p:cNvSpPr>
            <a:spLocks noGrp="1"/>
          </p:cNvSpPr>
          <p:nvPr>
            <p:ph type="body" sz="quarter" idx="147"/>
          </p:nvPr>
        </p:nvSpPr>
        <p:spPr>
          <a:xfrm>
            <a:off x="-12122486" y="1995574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4" name="Text Placeholder 5"/>
          <p:cNvSpPr>
            <a:spLocks noGrp="1"/>
          </p:cNvSpPr>
          <p:nvPr>
            <p:ph type="body" sz="quarter" idx="148"/>
          </p:nvPr>
        </p:nvSpPr>
        <p:spPr>
          <a:xfrm>
            <a:off x="-12122486" y="1995574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5" name="Text Placeholder 5"/>
          <p:cNvSpPr>
            <a:spLocks noGrp="1"/>
          </p:cNvSpPr>
          <p:nvPr>
            <p:ph type="body" sz="quarter" idx="149"/>
          </p:nvPr>
        </p:nvSpPr>
        <p:spPr>
          <a:xfrm>
            <a:off x="-12122486" y="1995574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algn="ctr">
              <a:buNone/>
              <a:defRPr sz="42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8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6733309" y="3318347"/>
            <a:ext cx="37739782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5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6733309" y="2038187"/>
            <a:ext cx="37739782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6733309" y="400213"/>
            <a:ext cx="37739782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88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-12136438" y="-19050"/>
            <a:ext cx="11725275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996" tIns="417990" rIns="208996" bIns="208996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  <a:latin typeface="Trebuchet MS" pitchFamily="34" charset="0"/>
              </a:rPr>
              <a:t>QUICK DESIGN GUIDE</a:t>
            </a: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6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This PowerPoint 2007 template produces a 36”x56” professional  poster. It will save you valuable time placing titles, subtitles, text, and graphics. 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Use it to create your presentation. Then send it to </a:t>
            </a:r>
            <a:r>
              <a:rPr lang="en-US" sz="3600" b="1" dirty="0">
                <a:latin typeface="Trebuchet MS" pitchFamily="34" charset="0"/>
              </a:rPr>
              <a:t>PosterPresentations.com</a:t>
            </a:r>
            <a:r>
              <a:rPr lang="en-US" sz="3600" dirty="0">
                <a:latin typeface="Trebuchet MS" pitchFamily="34" charset="0"/>
              </a:rPr>
              <a:t> for premium quality, same day affordable printing.</a:t>
            </a:r>
            <a:br>
              <a:rPr lang="en-US" sz="3600" dirty="0">
                <a:latin typeface="Trebuchet MS" pitchFamily="34" charset="0"/>
              </a:rPr>
            </a:b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We provide a series of </a:t>
            </a:r>
            <a:r>
              <a:rPr lang="en-US" sz="3600" b="1" dirty="0">
                <a:latin typeface="Trebuchet MS" pitchFamily="34" charset="0"/>
              </a:rPr>
              <a:t>online tutorials</a:t>
            </a:r>
            <a:r>
              <a:rPr lang="en-US" sz="3600" dirty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View our online tutorials at:</a:t>
            </a:r>
            <a:br>
              <a:rPr lang="en-US" sz="3600" dirty="0">
                <a:latin typeface="Trebuchet MS" pitchFamily="34" charset="0"/>
              </a:rPr>
            </a:br>
            <a:r>
              <a:rPr lang="en-US" sz="3600" dirty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600" dirty="0">
                <a:latin typeface="Trebuchet MS" pitchFamily="34" charset="0"/>
              </a:rPr>
              <a:t/>
            </a:r>
            <a:br>
              <a:rPr lang="en-US" sz="3600" dirty="0">
                <a:latin typeface="Trebuchet MS" pitchFamily="34" charset="0"/>
              </a:rPr>
            </a:br>
            <a:r>
              <a:rPr lang="en-US" sz="3600" dirty="0">
                <a:latin typeface="Trebuchet MS" pitchFamily="34" charset="0"/>
              </a:rPr>
              <a:t>(copy and paste the link into your web browser).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For assistance and to order your printed poster</a:t>
            </a:r>
            <a:r>
              <a:rPr lang="en-US" sz="3600" dirty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6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600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600" dirty="0">
                <a:latin typeface="Trebuchet MS" pitchFamily="34" charset="0"/>
              </a:rPr>
              <a:t>at </a:t>
            </a:r>
            <a:r>
              <a:rPr lang="en-US" sz="46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6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6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Use the placeholders provided below to add new elements to your poster: Drag a placeholder onto the poster area, size it, and click it to edit.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Use section headers to separate topics or concepts within your presentation. 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512064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512064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9" name="Text Box 14"/>
          <p:cNvSpPr txBox="1">
            <a:spLocks noChangeArrowheads="1"/>
          </p:cNvSpPr>
          <p:nvPr/>
        </p:nvSpPr>
        <p:spPr bwMode="auto">
          <a:xfrm>
            <a:off x="2078038" y="32315150"/>
            <a:ext cx="2933700" cy="382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0" tIns="52140" rIns="104300" bIns="52140">
            <a:spAutoFit/>
          </a:bodyPr>
          <a:lstStyle>
            <a:lvl1pPr>
              <a:defRPr sz="9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9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 smtClean="0">
                <a:solidFill>
                  <a:srgbClr val="BFBFBF"/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rgbClr val="BFBFBF"/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92163" y="0"/>
            <a:ext cx="11725275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996" tIns="417990" rIns="208996" bIns="208996"/>
          <a:lstStyle/>
          <a:p>
            <a:pPr algn="ctr">
              <a:lnSpc>
                <a:spcPts val="4800"/>
              </a:lnSpc>
              <a:defRPr/>
            </a:pPr>
            <a:r>
              <a:rPr lang="en-US" sz="4800" b="1">
                <a:solidFill>
                  <a:schemeClr val="bg1"/>
                </a:solidFill>
                <a:latin typeface="Trebuchet MS" pitchFamily="34" charset="0"/>
              </a:rPr>
              <a:t>QUICK TIPS</a:t>
            </a:r>
          </a:p>
          <a:p>
            <a:pPr algn="ctr">
              <a:lnSpc>
                <a:spcPts val="4800"/>
              </a:lnSpc>
              <a:defRPr/>
            </a:pPr>
            <a:r>
              <a:rPr lang="en-US" sz="4800" b="1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This PowerPoint template requires basic PowerPoint (version 2007 or newer) skills. Below is a list of commonly asked questions specific to this template. </a:t>
            </a:r>
            <a:br>
              <a:rPr lang="en-US" sz="3600">
                <a:solidFill>
                  <a:srgbClr val="FFFFFF"/>
                </a:solidFill>
                <a:latin typeface="Trebuchet MS" pitchFamily="34" charset="0"/>
              </a:rPr>
            </a:b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800" b="1">
              <a:solidFill>
                <a:srgbClr val="FFFF00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4800" b="1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  <a:defRPr/>
            </a:pPr>
            <a:r>
              <a:rPr lang="en-US" sz="4800" b="1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</a:p>
          <a:p>
            <a:pPr>
              <a:lnSpc>
                <a:spcPts val="4200"/>
              </a:lnSpc>
              <a:defRPr/>
            </a:pP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Go to the 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600">
                <a:solidFill>
                  <a:srgbClr val="FFFFFF"/>
                </a:solidFill>
                <a:latin typeface="Trebuchet MS" pitchFamily="34" charset="0"/>
              </a:rPr>
            </a:b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600" u="sng">
                <a:solidFill>
                  <a:srgbClr val="FFFFFF"/>
                </a:solidFill>
                <a:latin typeface="Trebuchet MS" pitchFamily="34" charset="0"/>
              </a:rPr>
              <a:t>once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600" u="sng">
                <a:solidFill>
                  <a:srgbClr val="FFFFFF"/>
                </a:solidFill>
                <a:latin typeface="Trebuchet MS" pitchFamily="34" charset="0"/>
              </a:rPr>
              <a:t>once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>
              <a:lnSpc>
                <a:spcPts val="4200"/>
              </a:lnSpc>
              <a:defRPr/>
            </a:pPr>
            <a:endParaRPr lang="en-US" sz="3600" b="1">
              <a:solidFill>
                <a:srgbClr val="FFFF00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This template has four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different column layouts. </a:t>
            </a:r>
          </a:p>
          <a:p>
            <a:pPr>
              <a:lnSpc>
                <a:spcPts val="4200"/>
              </a:lnSpc>
              <a:defRPr/>
            </a:pPr>
            <a:r>
              <a:rPr lang="en-US" sz="3600" u="sng">
                <a:solidFill>
                  <a:srgbClr val="FFFFFF"/>
                </a:solidFill>
                <a:latin typeface="Trebuchet MS" pitchFamily="34" charset="0"/>
              </a:rPr>
              <a:t>Right-click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 your mouse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on the background and 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click on “Layout” to see 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the layout options.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>
              <a:lnSpc>
                <a:spcPts val="4200"/>
              </a:lnSpc>
              <a:defRPr/>
            </a:pP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>
              <a:lnSpc>
                <a:spcPts val="4200"/>
              </a:lnSpc>
              <a:defRPr/>
            </a:pPr>
            <a:r>
              <a:rPr lang="en-US" sz="3600" b="1" u="sng">
                <a:solidFill>
                  <a:srgbClr val="FFFFFF"/>
                </a:solidFill>
                <a:latin typeface="Trebuchet MS" pitchFamily="34" charset="0"/>
              </a:rPr>
              <a:t>TEXT: 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>
              <a:lnSpc>
                <a:spcPts val="4200"/>
              </a:lnSpc>
              <a:defRPr/>
            </a:pPr>
            <a:r>
              <a:rPr lang="en-US" sz="3600" b="1" u="sng">
                <a:solidFill>
                  <a:srgbClr val="FFFFFF"/>
                </a:solidFill>
                <a:latin typeface="Trebuchet MS" pitchFamily="34" charset="0"/>
              </a:rPr>
              <a:t>PHOTOS: 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Drag in a picture placeholder, size it </a:t>
            </a:r>
            <a:r>
              <a:rPr lang="en-US" sz="3600" u="sng">
                <a:solidFill>
                  <a:srgbClr val="FFFFFF"/>
                </a:solidFill>
                <a:latin typeface="Trebuchet MS" pitchFamily="34" charset="0"/>
              </a:rPr>
              <a:t>first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, click in it and insert a photo from the menu.</a:t>
            </a:r>
          </a:p>
          <a:p>
            <a:pPr>
              <a:lnSpc>
                <a:spcPts val="4200"/>
              </a:lnSpc>
              <a:defRPr/>
            </a:pPr>
            <a:r>
              <a:rPr lang="en-US" sz="3600" b="1" u="sng">
                <a:solidFill>
                  <a:srgbClr val="FFFFFF"/>
                </a:solidFill>
                <a:latin typeface="Trebuchet MS" pitchFamily="34" charset="0"/>
              </a:rPr>
              <a:t>TABLES: 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You can copy and paste a table from an external document onto this poster template. To make the text fit better in the cells of an imported table, </a:t>
            </a:r>
            <a:r>
              <a:rPr lang="en-US" sz="3600" u="sng">
                <a:solidFill>
                  <a:srgbClr val="FFFFFF"/>
                </a:solidFill>
                <a:latin typeface="Trebuchet MS" pitchFamily="34" charset="0"/>
              </a:rPr>
              <a:t>right-click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>
              <a:lnSpc>
                <a:spcPts val="4200"/>
              </a:lnSpc>
              <a:defRPr/>
            </a:pP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>
              <a:lnSpc>
                <a:spcPts val="4200"/>
              </a:lnSpc>
              <a:defRPr/>
            </a:pP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24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2400">
              <a:solidFill>
                <a:srgbClr val="FFFFFF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  <a:defRPr/>
            </a:pPr>
            <a:endParaRPr lang="en-US" sz="2400" b="1">
              <a:solidFill>
                <a:schemeClr val="bg1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2400" b="1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  <a:defRPr/>
            </a:pPr>
            <a:endParaRPr lang="en-US" sz="3600" b="1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12098338" y="23720425"/>
            <a:ext cx="11687175" cy="7762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52248" rIns="104498" bIns="52248" anchor="ctr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6863" y="15217775"/>
            <a:ext cx="5530850" cy="305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4625" y="12334875"/>
            <a:ext cx="688975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" name="TextBox 43"/>
          <p:cNvSpPr txBox="1">
            <a:spLocks noChangeArrowheads="1"/>
          </p:cNvSpPr>
          <p:nvPr/>
        </p:nvSpPr>
        <p:spPr bwMode="auto">
          <a:xfrm>
            <a:off x="52036663" y="30870525"/>
            <a:ext cx="1068705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498" tIns="52248" rIns="104498" bIns="52248">
            <a:spAutoFit/>
          </a:bodyPr>
          <a:lstStyle>
            <a:lvl1pPr>
              <a:defRPr sz="9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9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3600"/>
              </a:lnSpc>
              <a:defRPr/>
            </a:pPr>
            <a:r>
              <a:rPr lang="en-US" sz="40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    </a:t>
            </a:r>
            <a:r>
              <a:rPr lang="en-US" sz="3600" dirty="0" smtClean="0">
                <a:solidFill>
                  <a:schemeClr val="bg1"/>
                </a:solidFill>
              </a:rPr>
              <a:t>2117 Fourth Street , Unit C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Berkeley  CA  94710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600" b="1" dirty="0" smtClean="0">
                <a:solidFill>
                  <a:srgbClr val="FFFF00"/>
                </a:solidFill>
              </a:rPr>
              <a:t>posterpresenter@gmail.com</a:t>
            </a:r>
            <a:endParaRPr lang="en-US" sz="4000" b="1" dirty="0" smtClean="0">
              <a:solidFill>
                <a:srgbClr val="FFFF00"/>
              </a:solidFill>
            </a:endParaRPr>
          </a:p>
        </p:txBody>
      </p:sp>
      <p:grpSp>
        <p:nvGrpSpPr>
          <p:cNvPr id="1035" name="Group 26"/>
          <p:cNvGrpSpPr>
            <a:grpSpLocks/>
          </p:cNvGrpSpPr>
          <p:nvPr/>
        </p:nvGrpSpPr>
        <p:grpSpPr bwMode="auto">
          <a:xfrm>
            <a:off x="-11617325" y="31149925"/>
            <a:ext cx="10772775" cy="1289050"/>
            <a:chOff x="44242388" y="28054064"/>
            <a:chExt cx="9771400" cy="1090621"/>
          </a:xfrm>
        </p:grpSpPr>
        <p:sp>
          <p:nvSpPr>
            <p:cNvPr id="28" name="Rounded Rectangle 27"/>
            <p:cNvSpPr/>
            <p:nvPr userDrawn="1"/>
          </p:nvSpPr>
          <p:spPr>
            <a:xfrm>
              <a:off x="44242388" y="28054064"/>
              <a:ext cx="9771400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044" name="Picture 32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TextBox 32"/>
            <p:cNvSpPr txBox="1"/>
            <p:nvPr userDrawn="1"/>
          </p:nvSpPr>
          <p:spPr>
            <a:xfrm>
              <a:off x="45342498" y="28153456"/>
              <a:ext cx="8671290" cy="808564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Student discounts are available on our </a:t>
              </a:r>
              <a:r>
                <a:rPr lang="en-US" sz="280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800" u="sng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2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51592163" y="4441825"/>
            <a:ext cx="11725275" cy="317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1592163" y="30629225"/>
            <a:ext cx="11725275" cy="317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-12082463" y="13230225"/>
            <a:ext cx="11725275" cy="317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 userDrawn="1"/>
        </p:nvSpPr>
        <p:spPr>
          <a:xfrm>
            <a:off x="1089025" y="5424488"/>
            <a:ext cx="117221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3527088" y="5424488"/>
            <a:ext cx="117221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ounded Rectangle 25"/>
          <p:cNvSpPr/>
          <p:nvPr userDrawn="1"/>
        </p:nvSpPr>
        <p:spPr>
          <a:xfrm>
            <a:off x="25966738" y="5424488"/>
            <a:ext cx="117221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ounded Rectangle 29"/>
          <p:cNvSpPr/>
          <p:nvPr userDrawn="1"/>
        </p:nvSpPr>
        <p:spPr>
          <a:xfrm>
            <a:off x="38404800" y="5424488"/>
            <a:ext cx="117221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>
            <a:off x="-12136438" y="19965842"/>
            <a:ext cx="11687175" cy="7762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52248" rIns="104498" bIns="52248" anchor="ctr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txStyles>
    <p:titleStyle>
      <a:lvl1pPr algn="ctr" defTabSz="5014913" rtl="0" eaLnBrk="0" fontAlgn="base" hangingPunct="0">
        <a:spcBef>
          <a:spcPct val="0"/>
        </a:spcBef>
        <a:spcAft>
          <a:spcPct val="0"/>
        </a:spcAft>
        <a:defRPr sz="10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  <a:lvl2pPr algn="ctr" defTabSz="5014913" rtl="0" eaLnBrk="0" fontAlgn="base" hangingPunct="0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2pPr>
      <a:lvl3pPr algn="ctr" defTabSz="5014913" rtl="0" eaLnBrk="0" fontAlgn="base" hangingPunct="0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3pPr>
      <a:lvl4pPr algn="ctr" defTabSz="5014913" rtl="0" eaLnBrk="0" fontAlgn="base" hangingPunct="0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4pPr>
      <a:lvl5pPr algn="ctr" defTabSz="5014913" rtl="0" eaLnBrk="0" fontAlgn="base" hangingPunct="0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5pPr>
      <a:lvl6pPr marL="457200" algn="ctr" defTabSz="5014913" rtl="0" fontAlgn="base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6pPr>
      <a:lvl7pPr marL="914400" algn="ctr" defTabSz="5014913" rtl="0" fontAlgn="base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7pPr>
      <a:lvl8pPr marL="1371600" algn="ctr" defTabSz="5014913" rtl="0" fontAlgn="base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8pPr>
      <a:lvl9pPr marL="1828800" algn="ctr" defTabSz="5014913" rtl="0" fontAlgn="base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9pPr>
    </p:titleStyle>
    <p:bodyStyle>
      <a:lvl1pPr marL="1879600" indent="-1879600" algn="l" defTabSz="50149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5113" indent="-1566863" algn="l" defTabSz="50149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69038" indent="-1252538" algn="l" defTabSz="50149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7288" indent="-1252538" algn="l" defTabSz="50149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285538" indent="-1252538" algn="l" defTabSz="50149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793688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301630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09574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17516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944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501588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52383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31772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53971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766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555602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2006354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512064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512064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1952625" y="32358013"/>
            <a:ext cx="2933700" cy="382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0" tIns="52140" rIns="104300" bIns="52140">
            <a:spAutoFit/>
          </a:bodyPr>
          <a:lstStyle>
            <a:lvl1pPr>
              <a:defRPr sz="9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9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 smtClean="0">
                <a:solidFill>
                  <a:srgbClr val="BFBFBF"/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rgbClr val="BFBFBF"/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-16238538" y="0"/>
            <a:ext cx="15827375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996" tIns="417990" rIns="208996" bIns="208996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  <a:latin typeface="Trebuchet MS" pitchFamily="34" charset="0"/>
              </a:rPr>
              <a:t>QUICK DESIGN GUIDE</a:t>
            </a: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6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This PowerPoint 2007 template produces a 36”x56” professional  poster. It will save you valuable time placing titles, subtitles, text, and graphics. 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Use it to create your presentation. Then send it to </a:t>
            </a:r>
            <a:r>
              <a:rPr lang="en-US" sz="3600" b="1" dirty="0">
                <a:latin typeface="Trebuchet MS" pitchFamily="34" charset="0"/>
              </a:rPr>
              <a:t>PosterPresentations.com</a:t>
            </a:r>
            <a:r>
              <a:rPr lang="en-US" sz="3600" dirty="0">
                <a:latin typeface="Trebuchet MS" pitchFamily="34" charset="0"/>
              </a:rPr>
              <a:t> for premium quality, same day affordable printing.</a:t>
            </a:r>
            <a:br>
              <a:rPr lang="en-US" sz="3600" dirty="0">
                <a:latin typeface="Trebuchet MS" pitchFamily="34" charset="0"/>
              </a:rPr>
            </a:b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We provide a series of </a:t>
            </a:r>
            <a:r>
              <a:rPr lang="en-US" sz="3600" b="1" dirty="0">
                <a:latin typeface="Trebuchet MS" pitchFamily="34" charset="0"/>
              </a:rPr>
              <a:t>online tutorials</a:t>
            </a:r>
            <a:r>
              <a:rPr lang="en-US" sz="3600" dirty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View our online tutorials at:</a:t>
            </a:r>
            <a:br>
              <a:rPr lang="en-US" sz="3600" dirty="0">
                <a:latin typeface="Trebuchet MS" pitchFamily="34" charset="0"/>
              </a:rPr>
            </a:br>
            <a:r>
              <a:rPr lang="en-US" sz="3600" dirty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600" dirty="0">
                <a:latin typeface="Trebuchet MS" pitchFamily="34" charset="0"/>
              </a:rPr>
              <a:t/>
            </a:r>
            <a:br>
              <a:rPr lang="en-US" sz="3600" dirty="0">
                <a:latin typeface="Trebuchet MS" pitchFamily="34" charset="0"/>
              </a:rPr>
            </a:br>
            <a:r>
              <a:rPr lang="en-US" sz="3600" dirty="0">
                <a:latin typeface="Trebuchet MS" pitchFamily="34" charset="0"/>
              </a:rPr>
              <a:t>(copy and paste the link into your web browser).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For assistance and to order your printed poster</a:t>
            </a:r>
            <a:r>
              <a:rPr lang="en-US" sz="3600" dirty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6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600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600" dirty="0">
                <a:latin typeface="Trebuchet MS" pitchFamily="34" charset="0"/>
              </a:rPr>
              <a:t>at </a:t>
            </a:r>
            <a:r>
              <a:rPr lang="en-US" sz="46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6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6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Use the placeholders provided below to add new elements to your poster: Drag a placeholder onto the poster area, size it, and click it to edit.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Use section headers to separate topics or concepts within your presentation. 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592163" y="0"/>
            <a:ext cx="11725275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996" tIns="417990" rIns="208996" bIns="208996"/>
          <a:lstStyle/>
          <a:p>
            <a:pPr algn="ctr">
              <a:lnSpc>
                <a:spcPts val="4800"/>
              </a:lnSpc>
              <a:defRPr/>
            </a:pPr>
            <a:r>
              <a:rPr lang="en-US" sz="4800" b="1">
                <a:solidFill>
                  <a:schemeClr val="bg1"/>
                </a:solidFill>
                <a:latin typeface="Trebuchet MS" pitchFamily="34" charset="0"/>
              </a:rPr>
              <a:t>QUICK TIPS</a:t>
            </a:r>
          </a:p>
          <a:p>
            <a:pPr algn="ctr">
              <a:lnSpc>
                <a:spcPts val="4800"/>
              </a:lnSpc>
              <a:defRPr/>
            </a:pPr>
            <a:r>
              <a:rPr lang="en-US" sz="4800" b="1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This PowerPoint template requires basic PowerPoint (version 2007 or newer) skills. Below is a list of commonly asked questions specific to this template. </a:t>
            </a:r>
            <a:br>
              <a:rPr lang="en-US" sz="3600">
                <a:solidFill>
                  <a:srgbClr val="FFFFFF"/>
                </a:solidFill>
                <a:latin typeface="Trebuchet MS" pitchFamily="34" charset="0"/>
              </a:rPr>
            </a:b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800" b="1">
              <a:solidFill>
                <a:srgbClr val="FFFF00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4800" b="1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  <a:defRPr/>
            </a:pPr>
            <a:r>
              <a:rPr lang="en-US" sz="4800" b="1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</a:p>
          <a:p>
            <a:pPr>
              <a:lnSpc>
                <a:spcPts val="4200"/>
              </a:lnSpc>
              <a:defRPr/>
            </a:pP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Go to the 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600">
                <a:solidFill>
                  <a:srgbClr val="FFFFFF"/>
                </a:solidFill>
                <a:latin typeface="Trebuchet MS" pitchFamily="34" charset="0"/>
              </a:rPr>
            </a:b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600" u="sng">
                <a:solidFill>
                  <a:srgbClr val="FFFFFF"/>
                </a:solidFill>
                <a:latin typeface="Trebuchet MS" pitchFamily="34" charset="0"/>
              </a:rPr>
              <a:t>once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600" u="sng">
                <a:solidFill>
                  <a:srgbClr val="FFFFFF"/>
                </a:solidFill>
                <a:latin typeface="Trebuchet MS" pitchFamily="34" charset="0"/>
              </a:rPr>
              <a:t>once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>
              <a:lnSpc>
                <a:spcPts val="4200"/>
              </a:lnSpc>
              <a:defRPr/>
            </a:pPr>
            <a:endParaRPr lang="en-US" sz="3600" b="1">
              <a:solidFill>
                <a:srgbClr val="FFFF00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This template has four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different column layouts. </a:t>
            </a:r>
          </a:p>
          <a:p>
            <a:pPr>
              <a:lnSpc>
                <a:spcPts val="4200"/>
              </a:lnSpc>
              <a:defRPr/>
            </a:pPr>
            <a:r>
              <a:rPr lang="en-US" sz="3600" u="sng">
                <a:solidFill>
                  <a:srgbClr val="FFFFFF"/>
                </a:solidFill>
                <a:latin typeface="Trebuchet MS" pitchFamily="34" charset="0"/>
              </a:rPr>
              <a:t>Right-click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 your mouse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on the background and 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click on “Layout” to see 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the layout options.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>
              <a:lnSpc>
                <a:spcPts val="4200"/>
              </a:lnSpc>
              <a:defRPr/>
            </a:pP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>
              <a:lnSpc>
                <a:spcPts val="4200"/>
              </a:lnSpc>
              <a:defRPr/>
            </a:pPr>
            <a:r>
              <a:rPr lang="en-US" sz="3600" b="1" u="sng">
                <a:solidFill>
                  <a:srgbClr val="FFFFFF"/>
                </a:solidFill>
                <a:latin typeface="Trebuchet MS" pitchFamily="34" charset="0"/>
              </a:rPr>
              <a:t>TEXT: 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>
              <a:lnSpc>
                <a:spcPts val="4200"/>
              </a:lnSpc>
              <a:defRPr/>
            </a:pPr>
            <a:r>
              <a:rPr lang="en-US" sz="3600" b="1" u="sng">
                <a:solidFill>
                  <a:srgbClr val="FFFFFF"/>
                </a:solidFill>
                <a:latin typeface="Trebuchet MS" pitchFamily="34" charset="0"/>
              </a:rPr>
              <a:t>PHOTOS: 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Drag in a picture placeholder, size it </a:t>
            </a:r>
            <a:r>
              <a:rPr lang="en-US" sz="3600" u="sng">
                <a:solidFill>
                  <a:srgbClr val="FFFFFF"/>
                </a:solidFill>
                <a:latin typeface="Trebuchet MS" pitchFamily="34" charset="0"/>
              </a:rPr>
              <a:t>first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, click in it and insert a photo from the menu.</a:t>
            </a:r>
          </a:p>
          <a:p>
            <a:pPr>
              <a:lnSpc>
                <a:spcPts val="4200"/>
              </a:lnSpc>
              <a:defRPr/>
            </a:pPr>
            <a:r>
              <a:rPr lang="en-US" sz="3600" b="1" u="sng">
                <a:solidFill>
                  <a:srgbClr val="FFFFFF"/>
                </a:solidFill>
                <a:latin typeface="Trebuchet MS" pitchFamily="34" charset="0"/>
              </a:rPr>
              <a:t>TABLES: 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You can copy and paste a table from an external document onto this poster template. To make the text fit better in the cells of an imported table, </a:t>
            </a:r>
            <a:r>
              <a:rPr lang="en-US" sz="3600" u="sng">
                <a:solidFill>
                  <a:srgbClr val="FFFFFF"/>
                </a:solidFill>
                <a:latin typeface="Trebuchet MS" pitchFamily="34" charset="0"/>
              </a:rPr>
              <a:t>right-click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>
              <a:lnSpc>
                <a:spcPts val="4200"/>
              </a:lnSpc>
              <a:defRPr/>
            </a:pP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>
              <a:lnSpc>
                <a:spcPts val="4200"/>
              </a:lnSpc>
              <a:defRPr/>
            </a:pP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24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2400">
              <a:solidFill>
                <a:srgbClr val="FFFFFF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  <a:defRPr/>
            </a:pPr>
            <a:endParaRPr lang="en-US" sz="2400" b="1">
              <a:solidFill>
                <a:schemeClr val="bg1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2400" b="1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  <a:defRPr/>
            </a:pPr>
            <a:endParaRPr lang="en-US" sz="3600" b="1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6238538" y="17891919"/>
            <a:ext cx="15779171" cy="7762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52248" rIns="104498" bIns="52248" anchor="ctr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5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9725" y="15220950"/>
            <a:ext cx="5532438" cy="305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1763" y="12334875"/>
            <a:ext cx="688975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8" name="TextBox 31"/>
          <p:cNvSpPr txBox="1">
            <a:spLocks noChangeArrowheads="1"/>
          </p:cNvSpPr>
          <p:nvPr/>
        </p:nvSpPr>
        <p:spPr bwMode="auto">
          <a:xfrm>
            <a:off x="52036663" y="30913388"/>
            <a:ext cx="1068705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498" tIns="52248" rIns="104498" bIns="52248">
            <a:spAutoFit/>
          </a:bodyPr>
          <a:lstStyle>
            <a:lvl1pPr>
              <a:defRPr sz="9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9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3600"/>
              </a:lnSpc>
              <a:defRPr/>
            </a:pPr>
            <a:r>
              <a:rPr lang="en-US" sz="40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    </a:t>
            </a:r>
            <a:r>
              <a:rPr lang="en-US" sz="3600" dirty="0" smtClean="0">
                <a:solidFill>
                  <a:schemeClr val="bg1"/>
                </a:solidFill>
              </a:rPr>
              <a:t>2117 Fourth Street , Unit C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Berkeley  CA  94710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600" b="1" dirty="0" smtClean="0">
                <a:solidFill>
                  <a:srgbClr val="FFFF00"/>
                </a:solidFill>
              </a:rPr>
              <a:t>posterpresenter@gmail.com</a:t>
            </a:r>
            <a:endParaRPr lang="en-US" sz="4000" b="1" dirty="0" smtClean="0">
              <a:solidFill>
                <a:srgbClr val="FFFF00"/>
              </a:solidFill>
            </a:endParaRPr>
          </a:p>
        </p:txBody>
      </p:sp>
      <p:grpSp>
        <p:nvGrpSpPr>
          <p:cNvPr id="2059" name="Group 32"/>
          <p:cNvGrpSpPr>
            <a:grpSpLocks/>
          </p:cNvGrpSpPr>
          <p:nvPr/>
        </p:nvGrpSpPr>
        <p:grpSpPr bwMode="auto">
          <a:xfrm>
            <a:off x="-11617325" y="31149925"/>
            <a:ext cx="10772775" cy="1289050"/>
            <a:chOff x="44242388" y="28054064"/>
            <a:chExt cx="9771400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400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2067" name="Picture 34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" name="TextBox 32"/>
            <p:cNvSpPr txBox="1"/>
            <p:nvPr userDrawn="1"/>
          </p:nvSpPr>
          <p:spPr>
            <a:xfrm>
              <a:off x="45342498" y="28153456"/>
              <a:ext cx="8671290" cy="808564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Student discounts are available on our </a:t>
              </a:r>
              <a:r>
                <a:rPr lang="en-US" sz="280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800" u="sng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2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51592163" y="4441825"/>
            <a:ext cx="11725275" cy="317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1592163" y="30672088"/>
            <a:ext cx="11725275" cy="317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-16238538" y="11986491"/>
            <a:ext cx="1577917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 userDrawn="1"/>
        </p:nvSpPr>
        <p:spPr>
          <a:xfrm>
            <a:off x="1089025" y="5465763"/>
            <a:ext cx="15827375" cy="26736675"/>
          </a:xfrm>
          <a:prstGeom prst="roundRect">
            <a:avLst>
              <a:gd name="adj" fmla="val 686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>
            <a:off x="17697450" y="5465763"/>
            <a:ext cx="15827375" cy="26736675"/>
          </a:xfrm>
          <a:prstGeom prst="roundRect">
            <a:avLst>
              <a:gd name="adj" fmla="val 686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34305875" y="5465763"/>
            <a:ext cx="15828963" cy="26736675"/>
          </a:xfrm>
          <a:prstGeom prst="roundRect">
            <a:avLst>
              <a:gd name="adj" fmla="val 686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-16238539" y="22034428"/>
            <a:ext cx="15779171" cy="7762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52248" rIns="104498" bIns="52248" anchor="ctr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iming>
    <p:tnLst>
      <p:par>
        <p:cTn id="1" dur="indefinite" restart="never" nodeType="tmRoot"/>
      </p:par>
    </p:tnLst>
  </p:timing>
  <p:txStyles>
    <p:titleStyle>
      <a:lvl1pPr algn="ctr" defTabSz="5014913" rtl="0" eaLnBrk="0" fontAlgn="base" hangingPunct="0">
        <a:spcBef>
          <a:spcPct val="0"/>
        </a:spcBef>
        <a:spcAft>
          <a:spcPct val="0"/>
        </a:spcAft>
        <a:defRPr sz="10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  <a:lvl2pPr algn="ctr" defTabSz="5014913" rtl="0" eaLnBrk="0" fontAlgn="base" hangingPunct="0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2pPr>
      <a:lvl3pPr algn="ctr" defTabSz="5014913" rtl="0" eaLnBrk="0" fontAlgn="base" hangingPunct="0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3pPr>
      <a:lvl4pPr algn="ctr" defTabSz="5014913" rtl="0" eaLnBrk="0" fontAlgn="base" hangingPunct="0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4pPr>
      <a:lvl5pPr algn="ctr" defTabSz="5014913" rtl="0" eaLnBrk="0" fontAlgn="base" hangingPunct="0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5pPr>
      <a:lvl6pPr marL="457200" algn="ctr" defTabSz="5014913" rtl="0" fontAlgn="base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6pPr>
      <a:lvl7pPr marL="914400" algn="ctr" defTabSz="5014913" rtl="0" fontAlgn="base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7pPr>
      <a:lvl8pPr marL="1371600" algn="ctr" defTabSz="5014913" rtl="0" fontAlgn="base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8pPr>
      <a:lvl9pPr marL="1828800" algn="ctr" defTabSz="5014913" rtl="0" fontAlgn="base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9pPr>
    </p:titleStyle>
    <p:bodyStyle>
      <a:lvl1pPr marL="1879600" indent="-1879600" algn="l" defTabSz="50149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5113" indent="-1566863" algn="l" defTabSz="50149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69038" indent="-1252538" algn="l" defTabSz="50149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7288" indent="-1252538" algn="l" defTabSz="50149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285538" indent="-1252538" algn="l" defTabSz="50149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793688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301630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09574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17516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944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501588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52383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31772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53971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766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555602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2006354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512064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512064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4498" tIns="52248" rIns="104498" bIns="52248" anchor="ctr"/>
          <a:lstStyle/>
          <a:p>
            <a:pPr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3076" name="Text Box 14"/>
          <p:cNvSpPr txBox="1">
            <a:spLocks noChangeArrowheads="1"/>
          </p:cNvSpPr>
          <p:nvPr/>
        </p:nvSpPr>
        <p:spPr bwMode="auto">
          <a:xfrm>
            <a:off x="955675" y="32358013"/>
            <a:ext cx="29337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0" tIns="52140" rIns="104300" bIns="52140">
            <a:spAutoFit/>
          </a:bodyPr>
          <a:lstStyle>
            <a:lvl1pPr>
              <a:defRPr sz="9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9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 smtClean="0">
                <a:solidFill>
                  <a:srgbClr val="BFBFBF"/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rgbClr val="BFBFBF"/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-12136438" y="-19050"/>
            <a:ext cx="11725275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996" tIns="417990" rIns="208996" bIns="208996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  <a:latin typeface="Trebuchet MS" pitchFamily="34" charset="0"/>
              </a:rPr>
              <a:t>QUICK DESIGN GUIDE</a:t>
            </a: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6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This PowerPoint 2007 template produces a 36”x56” professional  poster. It will save you valuable time placing titles, subtitles, text, and graphics. 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Use it to create your presentation. Then send it to </a:t>
            </a:r>
            <a:r>
              <a:rPr lang="en-US" sz="3600" b="1" dirty="0">
                <a:latin typeface="Trebuchet MS" pitchFamily="34" charset="0"/>
              </a:rPr>
              <a:t>PosterPresentations.com</a:t>
            </a:r>
            <a:r>
              <a:rPr lang="en-US" sz="3600" dirty="0">
                <a:latin typeface="Trebuchet MS" pitchFamily="34" charset="0"/>
              </a:rPr>
              <a:t> for premium quality, same day affordable printing.</a:t>
            </a:r>
            <a:br>
              <a:rPr lang="en-US" sz="3600" dirty="0">
                <a:latin typeface="Trebuchet MS" pitchFamily="34" charset="0"/>
              </a:rPr>
            </a:b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We provide a series of </a:t>
            </a:r>
            <a:r>
              <a:rPr lang="en-US" sz="3600" b="1" dirty="0">
                <a:latin typeface="Trebuchet MS" pitchFamily="34" charset="0"/>
              </a:rPr>
              <a:t>online tutorials</a:t>
            </a:r>
            <a:r>
              <a:rPr lang="en-US" sz="3600" dirty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View our online tutorials at:</a:t>
            </a:r>
            <a:br>
              <a:rPr lang="en-US" sz="3600" dirty="0">
                <a:latin typeface="Trebuchet MS" pitchFamily="34" charset="0"/>
              </a:rPr>
            </a:br>
            <a:r>
              <a:rPr lang="en-US" sz="3600" dirty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600" dirty="0">
                <a:latin typeface="Trebuchet MS" pitchFamily="34" charset="0"/>
              </a:rPr>
              <a:t/>
            </a:r>
            <a:br>
              <a:rPr lang="en-US" sz="3600" dirty="0">
                <a:latin typeface="Trebuchet MS" pitchFamily="34" charset="0"/>
              </a:rPr>
            </a:br>
            <a:r>
              <a:rPr lang="en-US" sz="3600" dirty="0">
                <a:latin typeface="Trebuchet MS" pitchFamily="34" charset="0"/>
              </a:rPr>
              <a:t>(copy and paste the link into your web browser).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For assistance and to order your printed poster</a:t>
            </a:r>
            <a:r>
              <a:rPr lang="en-US" sz="3600" dirty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6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600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600" dirty="0">
                <a:latin typeface="Trebuchet MS" pitchFamily="34" charset="0"/>
              </a:rPr>
              <a:t>at </a:t>
            </a:r>
            <a:r>
              <a:rPr lang="en-US" sz="46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6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6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Use the placeholders provided below to add new elements to your poster: Drag a placeholder onto the poster area, size it, and click it to edit.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Use section headers to separate topics or concepts within your presentation. 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50162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592163" y="0"/>
            <a:ext cx="11725275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996" tIns="417990" rIns="208996" bIns="208996"/>
          <a:lstStyle/>
          <a:p>
            <a:pPr algn="ctr">
              <a:lnSpc>
                <a:spcPts val="4800"/>
              </a:lnSpc>
              <a:defRPr/>
            </a:pPr>
            <a:r>
              <a:rPr lang="en-US" sz="4800" b="1">
                <a:solidFill>
                  <a:schemeClr val="bg1"/>
                </a:solidFill>
                <a:latin typeface="Trebuchet MS" pitchFamily="34" charset="0"/>
              </a:rPr>
              <a:t>QUICK TIPS</a:t>
            </a:r>
          </a:p>
          <a:p>
            <a:pPr algn="ctr">
              <a:lnSpc>
                <a:spcPts val="4800"/>
              </a:lnSpc>
              <a:defRPr/>
            </a:pPr>
            <a:r>
              <a:rPr lang="en-US" sz="4800" b="1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This PowerPoint template requires basic PowerPoint (version 2007 or newer) skills. Below is a list of commonly asked questions specific to this template. </a:t>
            </a:r>
            <a:br>
              <a:rPr lang="en-US" sz="3600">
                <a:solidFill>
                  <a:srgbClr val="FFFFFF"/>
                </a:solidFill>
                <a:latin typeface="Trebuchet MS" pitchFamily="34" charset="0"/>
              </a:rPr>
            </a:b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800" b="1">
              <a:solidFill>
                <a:srgbClr val="FFFF00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4800" b="1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  <a:defRPr/>
            </a:pPr>
            <a:r>
              <a:rPr lang="en-US" sz="4800" b="1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</a:p>
          <a:p>
            <a:pPr>
              <a:lnSpc>
                <a:spcPts val="4200"/>
              </a:lnSpc>
              <a:defRPr/>
            </a:pP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Go to the 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600">
                <a:solidFill>
                  <a:srgbClr val="FFFFFF"/>
                </a:solidFill>
                <a:latin typeface="Trebuchet MS" pitchFamily="34" charset="0"/>
              </a:rPr>
            </a:b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600" u="sng">
                <a:solidFill>
                  <a:srgbClr val="FFFFFF"/>
                </a:solidFill>
                <a:latin typeface="Trebuchet MS" pitchFamily="34" charset="0"/>
              </a:rPr>
              <a:t>once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600" u="sng">
                <a:solidFill>
                  <a:srgbClr val="FFFFFF"/>
                </a:solidFill>
                <a:latin typeface="Trebuchet MS" pitchFamily="34" charset="0"/>
              </a:rPr>
              <a:t>once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>
              <a:lnSpc>
                <a:spcPts val="4200"/>
              </a:lnSpc>
              <a:defRPr/>
            </a:pPr>
            <a:endParaRPr lang="en-US" sz="3600" b="1">
              <a:solidFill>
                <a:srgbClr val="FFFF00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This template has four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different column layouts. </a:t>
            </a:r>
          </a:p>
          <a:p>
            <a:pPr>
              <a:lnSpc>
                <a:spcPts val="4200"/>
              </a:lnSpc>
              <a:defRPr/>
            </a:pPr>
            <a:r>
              <a:rPr lang="en-US" sz="3600" u="sng">
                <a:solidFill>
                  <a:srgbClr val="FFFFFF"/>
                </a:solidFill>
                <a:latin typeface="Trebuchet MS" pitchFamily="34" charset="0"/>
              </a:rPr>
              <a:t>Right-click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 your mouse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on the background and 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click on “Layout” to see 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the layout options.</a:t>
            </a:r>
          </a:p>
          <a:p>
            <a:pPr>
              <a:lnSpc>
                <a:spcPts val="4200"/>
              </a:lnSpc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>
              <a:lnSpc>
                <a:spcPts val="4200"/>
              </a:lnSpc>
              <a:defRPr/>
            </a:pP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>
              <a:lnSpc>
                <a:spcPts val="4200"/>
              </a:lnSpc>
              <a:defRPr/>
            </a:pPr>
            <a:r>
              <a:rPr lang="en-US" sz="3600" b="1" u="sng">
                <a:solidFill>
                  <a:srgbClr val="FFFFFF"/>
                </a:solidFill>
                <a:latin typeface="Trebuchet MS" pitchFamily="34" charset="0"/>
              </a:rPr>
              <a:t>TEXT: 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>
              <a:lnSpc>
                <a:spcPts val="4200"/>
              </a:lnSpc>
              <a:defRPr/>
            </a:pPr>
            <a:r>
              <a:rPr lang="en-US" sz="3600" b="1" u="sng">
                <a:solidFill>
                  <a:srgbClr val="FFFFFF"/>
                </a:solidFill>
                <a:latin typeface="Trebuchet MS" pitchFamily="34" charset="0"/>
              </a:rPr>
              <a:t>PHOTOS: 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Drag in a picture placeholder, size it </a:t>
            </a:r>
            <a:r>
              <a:rPr lang="en-US" sz="3600" u="sng">
                <a:solidFill>
                  <a:srgbClr val="FFFFFF"/>
                </a:solidFill>
                <a:latin typeface="Trebuchet MS" pitchFamily="34" charset="0"/>
              </a:rPr>
              <a:t>first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, click in it and insert a photo from the menu.</a:t>
            </a:r>
          </a:p>
          <a:p>
            <a:pPr>
              <a:lnSpc>
                <a:spcPts val="4200"/>
              </a:lnSpc>
              <a:defRPr/>
            </a:pPr>
            <a:r>
              <a:rPr lang="en-US" sz="3600" b="1" u="sng">
                <a:solidFill>
                  <a:srgbClr val="FFFFFF"/>
                </a:solidFill>
                <a:latin typeface="Trebuchet MS" pitchFamily="34" charset="0"/>
              </a:rPr>
              <a:t>TABLES: 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You can copy and paste a table from an external document onto this poster template. To make the text fit better in the cells of an imported table, </a:t>
            </a:r>
            <a:r>
              <a:rPr lang="en-US" sz="3600" u="sng">
                <a:solidFill>
                  <a:srgbClr val="FFFFFF"/>
                </a:solidFill>
                <a:latin typeface="Trebuchet MS" pitchFamily="34" charset="0"/>
              </a:rPr>
              <a:t>right-click</a:t>
            </a: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>
              <a:lnSpc>
                <a:spcPts val="4200"/>
              </a:lnSpc>
              <a:defRPr/>
            </a:pP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>
              <a:defRPr/>
            </a:pPr>
            <a:r>
              <a:rPr lang="en-US" sz="3600">
                <a:solidFill>
                  <a:srgbClr val="FFFFFF"/>
                </a:solidFill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>
              <a:lnSpc>
                <a:spcPts val="4200"/>
              </a:lnSpc>
              <a:defRPr/>
            </a:pP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36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2400">
              <a:solidFill>
                <a:srgbClr val="FFFFFF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2400">
              <a:solidFill>
                <a:srgbClr val="FFFFFF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  <a:defRPr/>
            </a:pPr>
            <a:endParaRPr lang="en-US" sz="2400" b="1">
              <a:solidFill>
                <a:schemeClr val="bg1"/>
              </a:solidFill>
              <a:latin typeface="Trebuchet MS" pitchFamily="34" charset="0"/>
            </a:endParaRPr>
          </a:p>
          <a:p>
            <a:pPr>
              <a:lnSpc>
                <a:spcPts val="4200"/>
              </a:lnSpc>
              <a:defRPr/>
            </a:pPr>
            <a:endParaRPr lang="en-US" sz="2400" b="1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4200"/>
              </a:lnSpc>
              <a:defRPr/>
            </a:pPr>
            <a:endParaRPr lang="en-US" sz="3600" b="1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-12098338" y="23720425"/>
            <a:ext cx="11687175" cy="7762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52248" rIns="104498" bIns="52248" anchor="ctr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08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2725" y="15263813"/>
            <a:ext cx="5530850" cy="305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3188" y="12334875"/>
            <a:ext cx="688975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2" name="TextBox 35"/>
          <p:cNvSpPr txBox="1">
            <a:spLocks noChangeArrowheads="1"/>
          </p:cNvSpPr>
          <p:nvPr/>
        </p:nvSpPr>
        <p:spPr bwMode="auto">
          <a:xfrm>
            <a:off x="52036663" y="30956250"/>
            <a:ext cx="1068705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498" tIns="52248" rIns="104498" bIns="52248">
            <a:spAutoFit/>
          </a:bodyPr>
          <a:lstStyle>
            <a:lvl1pPr>
              <a:defRPr sz="9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9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9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5014913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3600"/>
              </a:lnSpc>
              <a:defRPr/>
            </a:pPr>
            <a:r>
              <a:rPr lang="en-US" sz="40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    </a:t>
            </a:r>
            <a:r>
              <a:rPr lang="en-US" sz="3600" dirty="0" smtClean="0">
                <a:solidFill>
                  <a:schemeClr val="bg1"/>
                </a:solidFill>
              </a:rPr>
              <a:t>2117 Fourth Street , Unit C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Berkeley  CA  94710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600" b="1" dirty="0" smtClean="0">
                <a:solidFill>
                  <a:srgbClr val="FFFF00"/>
                </a:solidFill>
              </a:rPr>
              <a:t>posterpresenter@gmail.com</a:t>
            </a:r>
            <a:endParaRPr lang="en-US" sz="4000" b="1" dirty="0" smtClean="0">
              <a:solidFill>
                <a:srgbClr val="FFFF00"/>
              </a:solidFill>
            </a:endParaRPr>
          </a:p>
        </p:txBody>
      </p:sp>
      <p:grpSp>
        <p:nvGrpSpPr>
          <p:cNvPr id="3083" name="Group 36"/>
          <p:cNvGrpSpPr>
            <a:grpSpLocks/>
          </p:cNvGrpSpPr>
          <p:nvPr/>
        </p:nvGrpSpPr>
        <p:grpSpPr bwMode="auto">
          <a:xfrm>
            <a:off x="-11617325" y="31149925"/>
            <a:ext cx="10772775" cy="1289050"/>
            <a:chOff x="44242388" y="28054064"/>
            <a:chExt cx="9771400" cy="1090621"/>
          </a:xfrm>
        </p:grpSpPr>
        <p:sp>
          <p:nvSpPr>
            <p:cNvPr id="38" name="Rounded Rectangle 37"/>
            <p:cNvSpPr/>
            <p:nvPr userDrawn="1"/>
          </p:nvSpPr>
          <p:spPr>
            <a:xfrm>
              <a:off x="44242388" y="28054064"/>
              <a:ext cx="9771400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3091" name="Picture 38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TextBox 32"/>
            <p:cNvSpPr txBox="1"/>
            <p:nvPr userDrawn="1"/>
          </p:nvSpPr>
          <p:spPr>
            <a:xfrm>
              <a:off x="45342498" y="28153456"/>
              <a:ext cx="8671290" cy="808564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Student discounts are available on our </a:t>
              </a:r>
              <a:r>
                <a:rPr lang="en-US" sz="280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800" u="sng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80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2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51592163" y="4441825"/>
            <a:ext cx="11725275" cy="317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1592163" y="30672088"/>
            <a:ext cx="11725275" cy="317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-12082463" y="13230225"/>
            <a:ext cx="11725275" cy="317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 userDrawn="1"/>
        </p:nvSpPr>
        <p:spPr>
          <a:xfrm>
            <a:off x="1089025" y="5383213"/>
            <a:ext cx="11712575" cy="26736675"/>
          </a:xfrm>
          <a:prstGeom prst="roundRect">
            <a:avLst>
              <a:gd name="adj" fmla="val 686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>
            <a:off x="38395275" y="5383213"/>
            <a:ext cx="11712575" cy="26736675"/>
          </a:xfrm>
          <a:prstGeom prst="roundRect">
            <a:avLst>
              <a:gd name="adj" fmla="val 686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3508038" y="5383213"/>
            <a:ext cx="24179212" cy="26736675"/>
          </a:xfrm>
          <a:prstGeom prst="roundRect">
            <a:avLst>
              <a:gd name="adj" fmla="val 325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-12074526" y="20090534"/>
            <a:ext cx="11687175" cy="7762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52248" rIns="104498" bIns="52248" anchor="ctr"/>
          <a:lstStyle/>
          <a:p>
            <a:pPr algn="ctr" defTabSz="501588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txStyles>
    <p:titleStyle>
      <a:lvl1pPr algn="ctr" defTabSz="5014913" rtl="0" eaLnBrk="0" fontAlgn="base" hangingPunct="0">
        <a:spcBef>
          <a:spcPct val="0"/>
        </a:spcBef>
        <a:spcAft>
          <a:spcPct val="0"/>
        </a:spcAft>
        <a:defRPr sz="10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  <a:lvl2pPr algn="ctr" defTabSz="5014913" rtl="0" eaLnBrk="0" fontAlgn="base" hangingPunct="0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2pPr>
      <a:lvl3pPr algn="ctr" defTabSz="5014913" rtl="0" eaLnBrk="0" fontAlgn="base" hangingPunct="0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3pPr>
      <a:lvl4pPr algn="ctr" defTabSz="5014913" rtl="0" eaLnBrk="0" fontAlgn="base" hangingPunct="0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4pPr>
      <a:lvl5pPr algn="ctr" defTabSz="5014913" rtl="0" eaLnBrk="0" fontAlgn="base" hangingPunct="0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5pPr>
      <a:lvl6pPr marL="457200" algn="ctr" defTabSz="5014913" rtl="0" fontAlgn="base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6pPr>
      <a:lvl7pPr marL="914400" algn="ctr" defTabSz="5014913" rtl="0" fontAlgn="base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7pPr>
      <a:lvl8pPr marL="1371600" algn="ctr" defTabSz="5014913" rtl="0" fontAlgn="base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8pPr>
      <a:lvl9pPr marL="1828800" algn="ctr" defTabSz="5014913" rtl="0" fontAlgn="base">
        <a:spcBef>
          <a:spcPct val="0"/>
        </a:spcBef>
        <a:spcAft>
          <a:spcPct val="0"/>
        </a:spcAft>
        <a:defRPr sz="10000">
          <a:solidFill>
            <a:schemeClr val="bg1"/>
          </a:solidFill>
          <a:latin typeface="Trebuchet MS" pitchFamily="34" charset="0"/>
        </a:defRPr>
      </a:lvl9pPr>
    </p:titleStyle>
    <p:bodyStyle>
      <a:lvl1pPr marL="1879600" indent="-1879600" algn="l" defTabSz="50149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5113" indent="-1566863" algn="l" defTabSz="50149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69038" indent="-1252538" algn="l" defTabSz="50149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7288" indent="-1252538" algn="l" defTabSz="50149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285538" indent="-1252538" algn="l" defTabSz="50149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793688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301630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09574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17516" indent="-1253972" algn="l" defTabSz="501588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944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501588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52383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31772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53971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7660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555602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20063546" algn="l" defTabSz="5015886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emf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054884" y="6420045"/>
            <a:ext cx="11732948" cy="6646188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Memory model constraints limit multiprocessor performance.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Sequential consistency, the most intuitive model, is not practically implementable due to concomitant performance penalties compared to other relaxed memory models.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b="1" i="1" dirty="0" smtClean="0"/>
              <a:t>Reactive SC </a:t>
            </a:r>
            <a:r>
              <a:rPr lang="en-US" dirty="0" smtClean="0"/>
              <a:t>classifies memory accesses into safe and unsafe types and relaxes consistency constraints for safe accesses.</a:t>
            </a:r>
          </a:p>
          <a:p>
            <a:pPr marL="2155286" lvl="1" indent="-457200">
              <a:buFont typeface="Wingdings" pitchFamily="2" charset="2"/>
              <a:buChar char="Ø"/>
            </a:pPr>
            <a:r>
              <a:rPr lang="en-US" dirty="0" smtClean="0"/>
              <a:t>Memory ordering only matters for shared data!</a:t>
            </a:r>
          </a:p>
          <a:p>
            <a:pPr marL="2155286" lvl="1" indent="-457200">
              <a:buFont typeface="Wingdings" pitchFamily="2" charset="2"/>
              <a:buChar char="Ø"/>
            </a:pPr>
            <a:r>
              <a:rPr lang="en-US" dirty="0" smtClean="0"/>
              <a:t>Private and read-only accesses can be safely reordered as we can guarantee there will be no conflicting accesses.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Experimental results show that Reactive SC closes the performance gap between SC and TSO.</a:t>
            </a:r>
            <a:endParaRPr lang="en-US" dirty="0"/>
          </a:p>
          <a:p>
            <a:pPr marL="2155286" lvl="1" indent="-4572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13779289" y="15164536"/>
            <a:ext cx="5379241" cy="2251139"/>
          </a:xfrm>
        </p:spPr>
        <p:txBody>
          <a:bodyPr/>
          <a:lstStyle/>
          <a:p>
            <a:r>
              <a:rPr lang="en-US" dirty="0" smtClean="0"/>
              <a:t>Leverage Directory in the cache coherence protocol to store access classification information.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13531638" y="13792442"/>
            <a:ext cx="11723688" cy="857368"/>
          </a:xfrm>
        </p:spPr>
        <p:txBody>
          <a:bodyPr/>
          <a:lstStyle/>
          <a:p>
            <a:r>
              <a:rPr lang="en-US" dirty="0" smtClean="0"/>
              <a:t>Directory Protocol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4"/>
          </p:nvPr>
        </p:nvSpPr>
        <p:spPr>
          <a:xfrm>
            <a:off x="25961077" y="23247069"/>
            <a:ext cx="11734800" cy="857368"/>
          </a:xfrm>
        </p:spPr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6"/>
          </p:nvPr>
        </p:nvSpPr>
        <p:spPr>
          <a:xfrm>
            <a:off x="25974357" y="24488162"/>
            <a:ext cx="11721520" cy="1389365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Simulated on cycle accurate, </a:t>
            </a:r>
            <a:r>
              <a:rPr lang="en-US" dirty="0" err="1" smtClean="0"/>
              <a:t>simics</a:t>
            </a:r>
            <a:r>
              <a:rPr lang="en-US" dirty="0" smtClean="0"/>
              <a:t>-based, full-system simulator called FeS2.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7"/>
          </p:nvPr>
        </p:nvSpPr>
        <p:spPr>
          <a:xfrm>
            <a:off x="38483295" y="12085279"/>
            <a:ext cx="11732948" cy="4319398"/>
          </a:xfrm>
        </p:spPr>
        <p:txBody>
          <a:bodyPr/>
          <a:lstStyle/>
          <a:p>
            <a:pPr marL="457200" indent="-457200">
              <a:buBlip>
                <a:blip r:embed="rId2"/>
              </a:buBlip>
            </a:pPr>
            <a:r>
              <a:rPr lang="en-US" dirty="0" smtClean="0"/>
              <a:t>SC: Large number of stalls from store buffer drain due to loads</a:t>
            </a:r>
            <a:r>
              <a:rPr lang="en-US" dirty="0"/>
              <a:t> </a:t>
            </a:r>
            <a:r>
              <a:rPr lang="en-US" dirty="0" smtClean="0"/>
              <a:t>at retire stage.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dirty="0" smtClean="0"/>
              <a:t>Reactive SC: Minimal store buffer drain stalls due to loads at retire stage!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dirty="0" smtClean="0"/>
              <a:t>Reactive SC: Closes the performance gap between SC and TSO!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dirty="0" smtClean="0"/>
              <a:t>Reactive SC: Comes close to ideal global cache data structure implementation!</a:t>
            </a:r>
          </a:p>
          <a:p>
            <a:pPr lvl="1" indent="0">
              <a:buNone/>
            </a:pP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6"/>
          </p:nvPr>
        </p:nvSpPr>
        <p:spPr>
          <a:xfrm>
            <a:off x="13540898" y="25699909"/>
            <a:ext cx="11732948" cy="1906429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Status cached </a:t>
            </a:r>
            <a:r>
              <a:rPr lang="en-US" dirty="0" smtClean="0"/>
              <a:t>locally by processors.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Safe exclusive implies read-only, loads have status hits, stores send request and stall.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1"/>
          </p:nvPr>
        </p:nvSpPr>
        <p:spPr>
          <a:xfrm>
            <a:off x="13480539" y="9534262"/>
            <a:ext cx="11732948" cy="3457623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Load/stores retire from ROB only when type status is known.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Store buffers with bypassing capabilities for safe loads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Store buffers with bypassing capabilities for unsafe loads (shared FIFO buffer is empty)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Overlapping and coalescing unordered store buffer for safe stores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LSQ snooped for status downgrade messages</a:t>
            </a:r>
            <a:endParaRPr lang="en-US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3"/>
          </p:nvPr>
        </p:nvSpPr>
        <p:spPr>
          <a:xfrm>
            <a:off x="13531638" y="22020222"/>
            <a:ext cx="11732948" cy="2768204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Stores sends access requests, loads piggyback access request on coherence messages.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Safe to unsafe transition: Directory sends status </a:t>
            </a:r>
            <a:r>
              <a:rPr lang="en-US" dirty="0"/>
              <a:t>d</a:t>
            </a:r>
            <a:r>
              <a:rPr lang="en-US" dirty="0" smtClean="0"/>
              <a:t>owngrade messages; processors drain store buffers and send acknowledgement back.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4"/>
          </p:nvPr>
        </p:nvSpPr>
        <p:spPr>
          <a:xfrm>
            <a:off x="46075955" y="7565302"/>
            <a:ext cx="4026783" cy="3716156"/>
          </a:xfrm>
        </p:spPr>
        <p:txBody>
          <a:bodyPr/>
          <a:lstStyle/>
          <a:p>
            <a:r>
              <a:rPr lang="en-US" dirty="0" smtClean="0"/>
              <a:t>Execution cycle stack composed of stall cycles in commit stage due to various reasons.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25"/>
          </p:nvPr>
        </p:nvSpPr>
        <p:spPr>
          <a:xfrm>
            <a:off x="1115498" y="13943475"/>
            <a:ext cx="11732948" cy="4405575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b="1" dirty="0" smtClean="0"/>
              <a:t>Private</a:t>
            </a:r>
            <a:r>
              <a:rPr lang="en-US" dirty="0" smtClean="0"/>
              <a:t>: Accessed by one thread up to current point in execution.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b="1" dirty="0" smtClean="0"/>
              <a:t>Shared read-only</a:t>
            </a:r>
            <a:r>
              <a:rPr lang="en-US" dirty="0" smtClean="0"/>
              <a:t>: Accesses by multiple threads but only read after being initialized.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b="1" dirty="0" smtClean="0"/>
              <a:t>Shared read write</a:t>
            </a:r>
            <a:r>
              <a:rPr lang="en-US" dirty="0" smtClean="0"/>
              <a:t>:  Accessed by multiple threads with at least one write access.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b="1" dirty="0" smtClean="0"/>
              <a:t>Safe Access</a:t>
            </a:r>
            <a:r>
              <a:rPr lang="en-US" dirty="0" smtClean="0"/>
              <a:t>: Private or Shared read-only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b="1" dirty="0" smtClean="0"/>
              <a:t>Unsafe Access</a:t>
            </a:r>
            <a:r>
              <a:rPr lang="en-US" dirty="0" smtClean="0"/>
              <a:t>: Shared read write</a:t>
            </a:r>
            <a:endParaRPr lang="en-US" dirty="0"/>
          </a:p>
        </p:txBody>
      </p:sp>
      <p:graphicFrame>
        <p:nvGraphicFramePr>
          <p:cNvPr id="67" name="Picture Placeholder 66"/>
          <p:cNvGraphicFramePr>
            <a:graphicFrameLocks noGrp="1"/>
          </p:cNvGraphicFramePr>
          <p:nvPr>
            <p:ph type="pic" sz="quarter" idx="115"/>
          </p:nvPr>
        </p:nvGraphicFramePr>
        <p:xfrm>
          <a:off x="-8271669" y="27521059"/>
          <a:ext cx="3606800" cy="29889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4800"/>
                <a:gridCol w="2032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Processor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16-core CMP, 2GHz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Fetch/Exec/Commit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4 instructions (max 2 loads or 1 store) per cycle per core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FIFO Store Buffer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64 entry FIFO buffer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Unordered Store Buffer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 entry unordered, coalescing store buffer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L1 Cache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64 KB per-core, 4-way set associative, 64B block size, 1-cycle hit latency, write-back, write up to 8 bytes per cycle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L2 Cache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512KB per-core, 4-way set associative, 64B block size, 10 cycle hit latency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Coherence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MOESI directory protocol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Interconnection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Torus-2D topology, 512-but link width, 8-cycle link latency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Memory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80-cycle DRAM lookup latency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1" name="Picture Placeholder 30"/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32" name="Picture Placeholder 31"/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34" name="Picture Placeholder 33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36" name="Picture Placeholder 35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37" name="Picture Placeholder 36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38" name="Picture Placeholder 37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39" name="Picture Placeholder 38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41" name="Text Placeholder 40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49"/>
          </p:nvPr>
        </p:nvSpPr>
        <p:spPr>
          <a:xfrm>
            <a:off x="25961077" y="5476664"/>
            <a:ext cx="11725540" cy="857368"/>
          </a:xfrm>
        </p:spPr>
        <p:txBody>
          <a:bodyPr/>
          <a:lstStyle/>
          <a:p>
            <a:r>
              <a:rPr lang="en-US" dirty="0" smtClean="0"/>
              <a:t>Execution Example</a:t>
            </a:r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r>
              <a:rPr lang="en-US" dirty="0" err="1"/>
              <a:t>Shaizeen</a:t>
            </a:r>
            <a:r>
              <a:rPr lang="en-US" dirty="0"/>
              <a:t> Aga, Cory Perry, Aaron Tami</a:t>
            </a:r>
            <a:endParaRPr lang="en-US" dirty="0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Speculatively relaxing memory consistency model constraints using dynamic classification of cache blocks</a:t>
            </a:r>
            <a:endParaRPr lang="en-US" dirty="0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5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 smtClean="0"/>
              <a:t>Reactive SC </a:t>
            </a:r>
            <a:endParaRPr lang="en-US" b="1" i="1" dirty="0"/>
          </a:p>
        </p:txBody>
      </p:sp>
      <p:sp>
        <p:nvSpPr>
          <p:cNvPr id="61" name="Picture Placeholder 60"/>
          <p:cNvSpPr>
            <a:spLocks noGrp="1"/>
          </p:cNvSpPr>
          <p:nvPr>
            <p:ph type="pic" sz="quarter" idx="135"/>
          </p:nvPr>
        </p:nvSpPr>
        <p:spPr/>
      </p:sp>
      <p:pic>
        <p:nvPicPr>
          <p:cNvPr id="1027" name="Picture 3" descr="H:\Private\570\570_repo\paper\plots\DirEntr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7232" y="14139081"/>
            <a:ext cx="7765008" cy="349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tami\Downloads\Exampl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2240" y="6580827"/>
            <a:ext cx="11723687" cy="528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tami\Downloads\fsm (1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1637" y="18240820"/>
            <a:ext cx="11681850" cy="3058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xt Placeholder 5"/>
          <p:cNvSpPr txBox="1">
            <a:spLocks/>
          </p:cNvSpPr>
          <p:nvPr/>
        </p:nvSpPr>
        <p:spPr>
          <a:xfrm>
            <a:off x="1054884" y="13126578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marL="1879600" indent="-1879600" algn="ctr" defTabSz="50149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200" b="1" u="sng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75113" indent="-1566863" algn="l" defTabSz="50149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69038" indent="-1252538" algn="l" defTabSz="50149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777288" indent="-1252538" algn="l" defTabSz="50149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285538" indent="-1252538" algn="l" defTabSz="50149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93688" indent="-1253972" algn="l" defTabSz="50158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301630" indent="-1253972" algn="l" defTabSz="50158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9574" indent="-1253972" algn="l" defTabSz="50158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7516" indent="-1253972" algn="l" defTabSz="50158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Memory Access Classifications</a:t>
            </a:r>
            <a:endParaRPr lang="en-US" dirty="0"/>
          </a:p>
        </p:txBody>
      </p:sp>
      <p:sp>
        <p:nvSpPr>
          <p:cNvPr id="76" name="Text Placeholder 5"/>
          <p:cNvSpPr txBox="1">
            <a:spLocks/>
          </p:cNvSpPr>
          <p:nvPr/>
        </p:nvSpPr>
        <p:spPr>
          <a:xfrm>
            <a:off x="1256256" y="19126082"/>
            <a:ext cx="11725540" cy="857368"/>
          </a:xfrm>
          <a:prstGeom prst="rect">
            <a:avLst/>
          </a:prstGeom>
          <a:noFill/>
        </p:spPr>
        <p:txBody>
          <a:bodyPr wrap="square" lIns="104498" tIns="104498" rIns="104498" bIns="104498" anchor="ctr" anchorCtr="0">
            <a:spAutoFit/>
          </a:bodyPr>
          <a:lstStyle>
            <a:lvl1pPr marL="1879600" indent="-1879600" algn="ctr" defTabSz="50149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200" b="1" u="sng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75113" indent="-1566863" algn="l" defTabSz="50149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69038" indent="-1252538" algn="l" defTabSz="50149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777288" indent="-1252538" algn="l" defTabSz="50149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285538" indent="-1252538" algn="l" defTabSz="50149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93688" indent="-1253972" algn="l" defTabSz="50158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301630" indent="-1253972" algn="l" defTabSz="50158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9574" indent="-1253972" algn="l" defTabSz="50158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7516" indent="-1253972" algn="l" defTabSz="50158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Untapped Opportunity</a:t>
            </a:r>
            <a:endParaRPr lang="en-US" dirty="0"/>
          </a:p>
        </p:txBody>
      </p:sp>
      <p:sp>
        <p:nvSpPr>
          <p:cNvPr id="80" name="Text Placeholder 17"/>
          <p:cNvSpPr>
            <a:spLocks noGrp="1"/>
          </p:cNvSpPr>
          <p:nvPr>
            <p:ph type="body" sz="quarter" idx="96"/>
          </p:nvPr>
        </p:nvSpPr>
        <p:spPr>
          <a:xfrm>
            <a:off x="1096963" y="19894550"/>
            <a:ext cx="11733212" cy="4922640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b="1" i="1" dirty="0" smtClean="0"/>
              <a:t>End to End Sequential Consistency (ISCA  2012)</a:t>
            </a:r>
            <a:endParaRPr lang="en-US" dirty="0" smtClean="0"/>
          </a:p>
          <a:p>
            <a:pPr marL="2155286" lvl="1" indent="-457200">
              <a:buFont typeface="Wingdings" pitchFamily="2" charset="2"/>
              <a:buChar char="Ø"/>
            </a:pPr>
            <a:r>
              <a:rPr lang="en-US" dirty="0" smtClean="0"/>
              <a:t>Relaxing memory model constraints based on classification of memory accesses.</a:t>
            </a:r>
          </a:p>
          <a:p>
            <a:pPr marL="2155286" lvl="1" indent="-457200">
              <a:buFont typeface="Wingdings" pitchFamily="2" charset="2"/>
              <a:buChar char="Ø"/>
            </a:pPr>
            <a:r>
              <a:rPr lang="en-US" dirty="0" smtClean="0"/>
              <a:t>Memory access classification done at </a:t>
            </a:r>
            <a:r>
              <a:rPr lang="en-US" b="1" i="1" dirty="0" smtClean="0"/>
              <a:t>PAGE LEVEL</a:t>
            </a:r>
            <a:r>
              <a:rPr lang="en-US" dirty="0" smtClean="0"/>
              <a:t>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Does </a:t>
            </a:r>
            <a:r>
              <a:rPr lang="en-US" b="1" i="1" dirty="0" smtClean="0"/>
              <a:t>PAGE LEVEL</a:t>
            </a:r>
            <a:r>
              <a:rPr lang="en-US" dirty="0" smtClean="0"/>
              <a:t> classification suffice?</a:t>
            </a:r>
          </a:p>
          <a:p>
            <a:pPr marL="2155286" lvl="1" indent="-457200">
              <a:buFont typeface="Wingdings" pitchFamily="2" charset="2"/>
              <a:buChar char="Ø"/>
            </a:pPr>
            <a:r>
              <a:rPr lang="en-US" dirty="0" smtClean="0"/>
              <a:t>NO!</a:t>
            </a:r>
          </a:p>
          <a:p>
            <a:pPr marL="2155286" lvl="1" indent="-457200">
              <a:buFont typeface="Wingdings" pitchFamily="2" charset="2"/>
              <a:buChar char="Ø"/>
            </a:pPr>
            <a:r>
              <a:rPr lang="en-US" dirty="0" smtClean="0"/>
              <a:t>Much more safe accesses observed at </a:t>
            </a:r>
            <a:r>
              <a:rPr lang="en-US" b="1" i="1" dirty="0" smtClean="0"/>
              <a:t>CACHE LEVEL </a:t>
            </a:r>
            <a:r>
              <a:rPr lang="en-US" dirty="0" smtClean="0"/>
              <a:t>than at </a:t>
            </a:r>
            <a:r>
              <a:rPr lang="en-US" b="1" i="1" dirty="0" smtClean="0"/>
              <a:t>PAGE LEVEL</a:t>
            </a:r>
          </a:p>
          <a:p>
            <a:pPr marL="2155286" lvl="1" indent="-457200"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86" name="Picture 15" descr="C:\Users\atami\Downloads\um_seal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367" y="628649"/>
            <a:ext cx="3458810" cy="3328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18" descr="C:\Users\atami\Downloads\EECS_logo_no_backgroun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2746" y="954088"/>
            <a:ext cx="3482975" cy="2816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5" name="TextBox 1044"/>
          <p:cNvSpPr txBox="1"/>
          <p:nvPr/>
        </p:nvSpPr>
        <p:spPr>
          <a:xfrm>
            <a:off x="46245199" y="8900160"/>
            <a:ext cx="3742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  <p:sp>
        <p:nvSpPr>
          <p:cNvPr id="1047" name="TextBox 1046"/>
          <p:cNvSpPr txBox="1"/>
          <p:nvPr/>
        </p:nvSpPr>
        <p:spPr>
          <a:xfrm>
            <a:off x="46939200" y="10658475"/>
            <a:ext cx="184731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6" name="Text Placeholder 27"/>
          <p:cNvSpPr>
            <a:spLocks noGrp="1"/>
          </p:cNvSpPr>
          <p:nvPr>
            <p:ph type="body" sz="quarter" idx="124"/>
          </p:nvPr>
        </p:nvSpPr>
        <p:spPr>
          <a:xfrm>
            <a:off x="38488938" y="16987728"/>
            <a:ext cx="4254940" cy="3285268"/>
          </a:xfrm>
        </p:spPr>
        <p:txBody>
          <a:bodyPr/>
          <a:lstStyle/>
          <a:p>
            <a:r>
              <a:rPr lang="en-US" dirty="0" smtClean="0"/>
              <a:t>Safe access classification observed </a:t>
            </a:r>
            <a:r>
              <a:rPr lang="en-US" dirty="0" smtClean="0"/>
              <a:t>with </a:t>
            </a:r>
            <a:r>
              <a:rPr lang="en-US" dirty="0" err="1" smtClean="0"/>
              <a:t>pintool</a:t>
            </a:r>
            <a:r>
              <a:rPr lang="en-US" dirty="0" smtClean="0"/>
              <a:t> vs. simulated with FeS2.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7" name="Text Placeholder 18"/>
          <p:cNvSpPr>
            <a:spLocks noGrp="1"/>
          </p:cNvSpPr>
          <p:nvPr>
            <p:ph type="body" sz="quarter" idx="107"/>
          </p:nvPr>
        </p:nvSpPr>
        <p:spPr>
          <a:xfrm>
            <a:off x="38307080" y="21299193"/>
            <a:ext cx="11732948" cy="1906429"/>
          </a:xfrm>
        </p:spPr>
        <p:txBody>
          <a:bodyPr/>
          <a:lstStyle/>
          <a:p>
            <a:pPr marL="457200" indent="-457200">
              <a:buBlip>
                <a:blip r:embed="rId2"/>
              </a:buBlip>
            </a:pPr>
            <a:r>
              <a:rPr lang="en-US" dirty="0" smtClean="0"/>
              <a:t>Page level classification misses a considerable percentage of safe accesses due to false sharing.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dirty="0" smtClean="0"/>
              <a:t>Reactive SC successfully classifies additional safe accesses!</a:t>
            </a:r>
          </a:p>
        </p:txBody>
      </p:sp>
      <p:sp>
        <p:nvSpPr>
          <p:cNvPr id="98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13540898" y="24901722"/>
            <a:ext cx="11723688" cy="857368"/>
          </a:xfrm>
        </p:spPr>
        <p:txBody>
          <a:bodyPr/>
          <a:lstStyle/>
          <a:p>
            <a:r>
              <a:rPr lang="en-US" dirty="0" smtClean="0"/>
              <a:t>Cache Controller Protocol</a:t>
            </a:r>
            <a:endParaRPr lang="en-US" dirty="0"/>
          </a:p>
        </p:txBody>
      </p:sp>
      <p:sp>
        <p:nvSpPr>
          <p:cNvPr id="9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13467259" y="5404528"/>
            <a:ext cx="11723688" cy="857368"/>
          </a:xfrm>
        </p:spPr>
        <p:txBody>
          <a:bodyPr/>
          <a:lstStyle/>
          <a:p>
            <a:r>
              <a:rPr lang="en-US" dirty="0" smtClean="0"/>
              <a:t>Processor Modifications</a:t>
            </a:r>
            <a:endParaRPr lang="en-US" dirty="0"/>
          </a:p>
        </p:txBody>
      </p:sp>
      <p:sp>
        <p:nvSpPr>
          <p:cNvPr id="101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19885345" y="16967214"/>
            <a:ext cx="5379241" cy="896922"/>
          </a:xfrm>
        </p:spPr>
        <p:txBody>
          <a:bodyPr/>
          <a:lstStyle/>
          <a:p>
            <a:r>
              <a:rPr lang="en-US" sz="2400" b="1" u="sng" dirty="0" smtClean="0"/>
              <a:t>Augmented Directory Entry</a:t>
            </a:r>
            <a:endParaRPr lang="en-US" sz="2400" b="1" u="sng" dirty="0"/>
          </a:p>
        </p:txBody>
      </p:sp>
      <p:sp>
        <p:nvSpPr>
          <p:cNvPr id="102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19824826" y="20204389"/>
            <a:ext cx="5826812" cy="896922"/>
          </a:xfrm>
        </p:spPr>
        <p:txBody>
          <a:bodyPr/>
          <a:lstStyle/>
          <a:p>
            <a:r>
              <a:rPr lang="en-US" sz="2400" b="1" u="sng" dirty="0" smtClean="0"/>
              <a:t>Directory Controller State Machine</a:t>
            </a:r>
            <a:endParaRPr lang="en-US" sz="2400" b="1" u="sng" dirty="0"/>
          </a:p>
        </p:txBody>
      </p:sp>
      <p:pic>
        <p:nvPicPr>
          <p:cNvPr id="1049" name="Picture 19" descr="C:\Users\atami\Downloads\hist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179" y="24388506"/>
            <a:ext cx="9087193" cy="681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" name="Text Placeholder 27"/>
          <p:cNvSpPr>
            <a:spLocks noGrp="1"/>
          </p:cNvSpPr>
          <p:nvPr>
            <p:ph type="body" sz="quarter" idx="124"/>
          </p:nvPr>
        </p:nvSpPr>
        <p:spPr>
          <a:xfrm>
            <a:off x="45849914" y="23941620"/>
            <a:ext cx="4254940" cy="3285268"/>
          </a:xfrm>
        </p:spPr>
        <p:txBody>
          <a:bodyPr/>
          <a:lstStyle/>
          <a:p>
            <a:r>
              <a:rPr lang="en-US" dirty="0" smtClean="0"/>
              <a:t>Saved loads: do not cause SB drain</a:t>
            </a:r>
          </a:p>
          <a:p>
            <a:r>
              <a:rPr lang="en-US" dirty="0" smtClean="0"/>
              <a:t>Delayed loads: cause SB drain</a:t>
            </a:r>
          </a:p>
          <a:p>
            <a:r>
              <a:rPr lang="en-US" dirty="0" smtClean="0"/>
              <a:t>Safe </a:t>
            </a:r>
            <a:r>
              <a:rPr lang="en-US" smtClean="0"/>
              <a:t>stores: coalesced </a:t>
            </a:r>
            <a:r>
              <a:rPr lang="en-US" dirty="0" smtClean="0"/>
              <a:t>in Reactive SC</a:t>
            </a:r>
            <a:endParaRPr lang="en-US" dirty="0"/>
          </a:p>
        </p:txBody>
      </p:sp>
      <p:sp>
        <p:nvSpPr>
          <p:cNvPr id="106" name="Text Placeholder 18"/>
          <p:cNvSpPr>
            <a:spLocks noGrp="1"/>
          </p:cNvSpPr>
          <p:nvPr>
            <p:ph type="body" sz="quarter" idx="107"/>
          </p:nvPr>
        </p:nvSpPr>
        <p:spPr>
          <a:xfrm>
            <a:off x="38371906" y="29297472"/>
            <a:ext cx="11732948" cy="2337317"/>
          </a:xfrm>
        </p:spPr>
        <p:txBody>
          <a:bodyPr/>
          <a:lstStyle/>
          <a:p>
            <a:pPr marL="457200" indent="-457200">
              <a:buBlip>
                <a:blip r:embed="rId2"/>
              </a:buBlip>
            </a:pPr>
            <a:r>
              <a:rPr lang="en-US" dirty="0" smtClean="0"/>
              <a:t>SC has large number of delayed loads, TSO has no coalescing stores.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dirty="0" smtClean="0"/>
              <a:t>Reactive SC reduces number of delayed loads and coalesces safe stores!</a:t>
            </a:r>
          </a:p>
        </p:txBody>
      </p:sp>
      <p:sp>
        <p:nvSpPr>
          <p:cNvPr id="1052" name="Text Placeholder 1051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4" name="Picture 22" descr="C:\Users\atami\Downloads\Untitleddrawing (2)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4488" y="6361420"/>
            <a:ext cx="9839325" cy="280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" name="Text Placeholder 24"/>
          <p:cNvSpPr>
            <a:spLocks noGrp="1"/>
          </p:cNvSpPr>
          <p:nvPr>
            <p:ph type="body" sz="quarter" idx="121"/>
          </p:nvPr>
        </p:nvSpPr>
        <p:spPr>
          <a:xfrm>
            <a:off x="25961077" y="12639413"/>
            <a:ext cx="11694850" cy="13626561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SC Execution:</a:t>
            </a:r>
          </a:p>
          <a:p>
            <a:pPr marL="2155286" lvl="1" indent="-457200">
              <a:buBlip>
                <a:blip r:embed="rId2"/>
              </a:buBlip>
            </a:pPr>
            <a:r>
              <a:rPr lang="en-US" dirty="0" smtClean="0"/>
              <a:t>Store hits do not retire until they reach head of the store buffer</a:t>
            </a:r>
          </a:p>
          <a:p>
            <a:pPr marL="2155286" lvl="1" indent="-457200">
              <a:buBlip>
                <a:blip r:embed="rId2"/>
              </a:buBlip>
            </a:pPr>
            <a:r>
              <a:rPr lang="en-US" dirty="0" smtClean="0"/>
              <a:t>Loads at retire stall until store buffer drains</a:t>
            </a:r>
          </a:p>
          <a:p>
            <a:pPr marL="2155286" lvl="1" indent="-457200">
              <a:buBlip>
                <a:blip r:embed="rId2"/>
              </a:buBlip>
            </a:pPr>
            <a:r>
              <a:rPr lang="en-US" dirty="0" smtClean="0"/>
              <a:t>Stores to same location are not coalesced</a:t>
            </a:r>
          </a:p>
          <a:p>
            <a:pPr lvl="1" indent="0">
              <a:buNone/>
            </a:pPr>
            <a:endParaRPr lang="en-US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TSO Execution</a:t>
            </a:r>
          </a:p>
          <a:p>
            <a:pPr marL="2155286" lvl="1" indent="-457200">
              <a:buBlip>
                <a:blip r:embed="rId2"/>
              </a:buBlip>
            </a:pPr>
            <a:r>
              <a:rPr lang="en-US" dirty="0"/>
              <a:t>Store hits </a:t>
            </a:r>
            <a:r>
              <a:rPr lang="en-US" dirty="0" smtClean="0"/>
              <a:t>do not retire until they </a:t>
            </a:r>
            <a:r>
              <a:rPr lang="en-US" dirty="0"/>
              <a:t>reach head of store buffer</a:t>
            </a:r>
          </a:p>
          <a:p>
            <a:pPr marL="2155286" lvl="1" indent="-457200">
              <a:buFont typeface="Wingdings" pitchFamily="2" charset="2"/>
              <a:buChar char="ü"/>
            </a:pPr>
            <a:r>
              <a:rPr lang="en-US" dirty="0"/>
              <a:t>Loads </a:t>
            </a:r>
            <a:r>
              <a:rPr lang="en-US" i="1" dirty="0" smtClean="0"/>
              <a:t>can</a:t>
            </a:r>
            <a:r>
              <a:rPr lang="en-US" dirty="0" smtClean="0"/>
              <a:t> retire without store buffer drain</a:t>
            </a:r>
            <a:endParaRPr lang="en-US" dirty="0"/>
          </a:p>
          <a:p>
            <a:pPr marL="2155286" lvl="1" indent="-457200">
              <a:buBlip>
                <a:blip r:embed="rId2"/>
              </a:buBlip>
            </a:pPr>
            <a:r>
              <a:rPr lang="en-US" dirty="0"/>
              <a:t>Stores to same location not </a:t>
            </a:r>
            <a:r>
              <a:rPr lang="en-US" dirty="0" smtClean="0"/>
              <a:t>coalesced</a:t>
            </a:r>
          </a:p>
          <a:p>
            <a:pPr marL="457200" indent="-457200">
              <a:buBlip>
                <a:blip r:embed="rId2"/>
              </a:buBlip>
            </a:pPr>
            <a:endParaRPr lang="en-US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Reactive SC Execution</a:t>
            </a:r>
          </a:p>
          <a:p>
            <a:pPr marL="2155286" lvl="1" indent="-457200">
              <a:buFont typeface="Wingdings" pitchFamily="2" charset="2"/>
              <a:buChar char="ü"/>
            </a:pPr>
            <a:r>
              <a:rPr lang="en-US" dirty="0" smtClean="0"/>
              <a:t>Safe store hits </a:t>
            </a:r>
            <a:r>
              <a:rPr lang="en-US" i="1" dirty="0" smtClean="0"/>
              <a:t>can</a:t>
            </a:r>
            <a:r>
              <a:rPr lang="en-US" dirty="0" smtClean="0"/>
              <a:t> retire out of order</a:t>
            </a:r>
            <a:endParaRPr lang="en-US" dirty="0"/>
          </a:p>
          <a:p>
            <a:pPr marL="2155286" lvl="1" indent="-457200">
              <a:buFont typeface="Wingdings" pitchFamily="2" charset="2"/>
              <a:buChar char="ü"/>
            </a:pPr>
            <a:r>
              <a:rPr lang="en-US" dirty="0" smtClean="0"/>
              <a:t>Safe loads </a:t>
            </a:r>
            <a:r>
              <a:rPr lang="en-US" i="1" dirty="0"/>
              <a:t>can</a:t>
            </a:r>
            <a:r>
              <a:rPr lang="en-US" dirty="0"/>
              <a:t> retire without </a:t>
            </a:r>
            <a:r>
              <a:rPr lang="en-US" dirty="0" smtClean="0"/>
              <a:t>any store buffer drain</a:t>
            </a:r>
          </a:p>
          <a:p>
            <a:pPr marL="2155286" lvl="1" indent="-457200">
              <a:buFont typeface="Wingdings" pitchFamily="2" charset="2"/>
              <a:buChar char="ü"/>
            </a:pPr>
            <a:r>
              <a:rPr lang="en-US" dirty="0" smtClean="0"/>
              <a:t>Unsafe loads </a:t>
            </a:r>
            <a:r>
              <a:rPr lang="en-US" i="1" dirty="0" smtClean="0"/>
              <a:t>can</a:t>
            </a:r>
            <a:r>
              <a:rPr lang="en-US" dirty="0" smtClean="0"/>
              <a:t> retire when FIFO store buffer is empty without safe store buffer drain</a:t>
            </a:r>
            <a:endParaRPr lang="en-US" dirty="0"/>
          </a:p>
          <a:p>
            <a:pPr marL="2155286" lvl="1" indent="-457200">
              <a:buFont typeface="Wingdings" pitchFamily="2" charset="2"/>
              <a:buChar char="ü"/>
            </a:pPr>
            <a:r>
              <a:rPr lang="en-US" dirty="0" smtClean="0"/>
              <a:t>Safe stores </a:t>
            </a:r>
            <a:r>
              <a:rPr lang="en-US" dirty="0"/>
              <a:t>to same location </a:t>
            </a:r>
            <a:r>
              <a:rPr lang="en-US" i="1" dirty="0" smtClean="0"/>
              <a:t>are</a:t>
            </a:r>
            <a:r>
              <a:rPr lang="en-US" dirty="0" smtClean="0"/>
              <a:t> coalesced</a:t>
            </a:r>
          </a:p>
          <a:p>
            <a:pPr marL="2155286" lvl="1" indent="-457200">
              <a:buBlip>
                <a:blip r:embed="rId2"/>
              </a:buBlip>
            </a:pPr>
            <a:r>
              <a:rPr lang="en-US" dirty="0" smtClean="0"/>
              <a:t>Unsafe accesses behave like SC</a:t>
            </a:r>
          </a:p>
          <a:p>
            <a:pPr marL="2155286" lvl="1" indent="-457200">
              <a:buFont typeface="Arial" pitchFamily="34" charset="0"/>
              <a:buChar char="•"/>
            </a:pPr>
            <a:endParaRPr lang="en-US" dirty="0"/>
          </a:p>
          <a:p>
            <a:pPr marL="2155286" lvl="1" indent="-457200">
              <a:buFont typeface="Arial" pitchFamily="34" charset="0"/>
              <a:buChar char="•"/>
            </a:pPr>
            <a:endParaRPr lang="en-US" dirty="0" smtClean="0"/>
          </a:p>
          <a:p>
            <a:pPr marL="2155286" lvl="1" indent="-457200">
              <a:buFont typeface="Arial" pitchFamily="34" charset="0"/>
              <a:buChar char="•"/>
            </a:pPr>
            <a:endParaRPr lang="en-US" dirty="0"/>
          </a:p>
          <a:p>
            <a:pPr marL="2155286" lvl="1" indent="-457200">
              <a:buFont typeface="Arial" pitchFamily="34" charset="0"/>
              <a:buChar char="•"/>
            </a:pPr>
            <a:endParaRPr lang="en-US" dirty="0" smtClean="0"/>
          </a:p>
          <a:p>
            <a:pPr marL="2155286" lvl="1" indent="-457200">
              <a:buFont typeface="Arial" pitchFamily="34" charset="0"/>
              <a:buChar char="•"/>
            </a:pPr>
            <a:endParaRPr lang="en-US" dirty="0"/>
          </a:p>
          <a:p>
            <a:pPr marL="2155286" lvl="1" indent="-457200">
              <a:buFont typeface="Arial" pitchFamily="34" charset="0"/>
              <a:buChar char="•"/>
            </a:pPr>
            <a:endParaRPr lang="en-US" dirty="0" smtClean="0"/>
          </a:p>
          <a:p>
            <a:pPr lvl="1" indent="0">
              <a:buNone/>
            </a:pPr>
            <a:endParaRPr lang="en-US" dirty="0"/>
          </a:p>
        </p:txBody>
      </p:sp>
      <p:pic>
        <p:nvPicPr>
          <p:cNvPr id="81" name="Picture 2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0463" y="26121310"/>
            <a:ext cx="9406165" cy="5192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27" descr="C:\Users\atami\Downloads\commit (2)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7084" y="642238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28" descr="C:\Users\atami\Downloads\safe_unsafe (2)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6243" y="1538332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9" descr="C:\Users\atami\Downloads\saved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7084" y="23205623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30" descr="C:\Users\atami\Downloads\fsm-cache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9289" y="27991707"/>
            <a:ext cx="10988932" cy="251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2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19824826" y="30061543"/>
            <a:ext cx="5826812" cy="896922"/>
          </a:xfrm>
        </p:spPr>
        <p:txBody>
          <a:bodyPr/>
          <a:lstStyle/>
          <a:p>
            <a:r>
              <a:rPr lang="en-US" sz="2400" b="1" u="sng" dirty="0" smtClean="0"/>
              <a:t>Cache Controller State Machine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85991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36x56-Template-V3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PosterPresentations.com-36x56-Template-V3</Template>
  <TotalTime>220</TotalTime>
  <Words>734</Words>
  <Application>Microsoft Office PowerPoint</Application>
  <PresentationFormat>Custom</PresentationFormat>
  <Paragraphs>96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PosterPresentations.com-36x56-Template-V3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cp:lastModifiedBy>Tami, Aaron</cp:lastModifiedBy>
  <cp:revision>39</cp:revision>
  <dcterms:created xsi:type="dcterms:W3CDTF">2012-02-04T00:31:01Z</dcterms:created>
  <dcterms:modified xsi:type="dcterms:W3CDTF">2012-04-20T05:54:33Z</dcterms:modified>
</cp:coreProperties>
</file>